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</p:sldMasterIdLst>
  <p:notesMasterIdLst>
    <p:notesMasterId r:id="rId22"/>
  </p:notesMasterIdLst>
  <p:sldIdLst>
    <p:sldId id="256" r:id="rId2"/>
    <p:sldId id="313" r:id="rId3"/>
    <p:sldId id="316" r:id="rId4"/>
    <p:sldId id="314" r:id="rId5"/>
    <p:sldId id="275" r:id="rId6"/>
    <p:sldId id="323" r:id="rId7"/>
    <p:sldId id="324" r:id="rId8"/>
    <p:sldId id="329" r:id="rId9"/>
    <p:sldId id="325" r:id="rId10"/>
    <p:sldId id="320" r:id="rId11"/>
    <p:sldId id="326" r:id="rId12"/>
    <p:sldId id="327" r:id="rId13"/>
    <p:sldId id="330" r:id="rId14"/>
    <p:sldId id="328" r:id="rId15"/>
    <p:sldId id="317" r:id="rId16"/>
    <p:sldId id="315" r:id="rId17"/>
    <p:sldId id="319" r:id="rId18"/>
    <p:sldId id="321" r:id="rId19"/>
    <p:sldId id="318" r:id="rId20"/>
    <p:sldId id="322" r:id="rId21"/>
  </p:sldIdLst>
  <p:sldSz cx="9144000" cy="6858000" type="screen4x3"/>
  <p:notesSz cx="7086600" cy="10210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87" autoAdjust="0"/>
    <p:restoredTop sz="88999" autoAdjust="0"/>
  </p:normalViewPr>
  <p:slideViewPr>
    <p:cSldViewPr>
      <p:cViewPr varScale="1">
        <p:scale>
          <a:sx n="102" d="100"/>
          <a:sy n="102" d="100"/>
        </p:scale>
        <p:origin x="85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837" tIns="49419" rIns="98837" bIns="49419" numCol="1" anchor="t" anchorCtr="0" compatLnSpc="1">
            <a:prstTxWarp prst="textNoShape">
              <a:avLst/>
            </a:prstTxWarp>
          </a:bodyPr>
          <a:lstStyle>
            <a:lvl1pPr defTabSz="989013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837" tIns="49419" rIns="98837" bIns="49419" numCol="1" anchor="t" anchorCtr="0" compatLnSpc="1">
            <a:prstTxWarp prst="textNoShape">
              <a:avLst/>
            </a:prstTxWarp>
          </a:bodyPr>
          <a:lstStyle>
            <a:lvl1pPr algn="r" defTabSz="989013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5175"/>
            <a:ext cx="5105400" cy="3829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849813"/>
            <a:ext cx="5670550" cy="459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837" tIns="49419" rIns="98837" bIns="49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98038"/>
            <a:ext cx="3070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837" tIns="49419" rIns="98837" bIns="49419" numCol="1" anchor="b" anchorCtr="0" compatLnSpc="1">
            <a:prstTxWarp prst="textNoShape">
              <a:avLst/>
            </a:prstTxWarp>
          </a:bodyPr>
          <a:lstStyle>
            <a:lvl1pPr defTabSz="989013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9698038"/>
            <a:ext cx="3070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837" tIns="49419" rIns="98837" bIns="49419" numCol="1" anchor="b" anchorCtr="0" compatLnSpc="1">
            <a:prstTxWarp prst="textNoShape">
              <a:avLst/>
            </a:prstTxWarp>
          </a:bodyPr>
          <a:lstStyle>
            <a:lvl1pPr algn="r" defTabSz="989013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fld id="{FB83F0F5-6E9F-49CA-9585-F2BDFB7A9885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6563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F0F5-6E9F-49CA-9585-F2BDFB7A9885}" type="slidenum">
              <a:rPr lang="ja-JP" altLang="en-US" smtClean="0"/>
              <a:pPr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42582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F0F5-6E9F-49CA-9585-F2BDFB7A9885}" type="slidenum">
              <a:rPr lang="ja-JP" altLang="en-US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2799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F0F5-6E9F-49CA-9585-F2BDFB7A9885}" type="slidenum">
              <a:rPr lang="ja-JP" altLang="en-US" smtClean="0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2799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F0F5-6E9F-49CA-9585-F2BDFB7A9885}" type="slidenum">
              <a:rPr lang="ja-JP" altLang="en-US" smtClean="0"/>
              <a:pPr/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366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15"/>
          <p:cNvGrpSpPr>
            <a:grpSpLocks noChangeAspect="1"/>
          </p:cNvGrpSpPr>
          <p:nvPr/>
        </p:nvGrpSpPr>
        <p:grpSpPr bwMode="auto">
          <a:xfrm>
            <a:off x="523875" y="227013"/>
            <a:ext cx="990600" cy="1193800"/>
            <a:chOff x="1691680" y="1628800"/>
            <a:chExt cx="886919" cy="1008112"/>
          </a:xfrm>
        </p:grpSpPr>
        <p:sp>
          <p:nvSpPr>
            <p:cNvPr id="5" name="正方形/長方形 4"/>
            <p:cNvSpPr/>
            <p:nvPr/>
          </p:nvSpPr>
          <p:spPr>
            <a:xfrm>
              <a:off x="1691680" y="1769560"/>
              <a:ext cx="886919" cy="8673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ja-JP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6" name="図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391" y="1738724"/>
              <a:ext cx="698522" cy="803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228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51680" y="1628800"/>
              <a:ext cx="766918" cy="943984"/>
            </a:xfrm>
            <a:prstGeom prst="rect">
              <a:avLst/>
            </a:prstGeom>
            <a:effectLst/>
            <a:scene3d>
              <a:camera prst="orthographicFront"/>
              <a:lightRig rig="threePt" dir="t"/>
            </a:scene3d>
            <a:sp3d/>
          </p:spPr>
          <p:txBody>
            <a:bodyPr spcFirstLastPara="1" wrap="none" fromWordArt="1">
              <a:prstTxWarp prst="textArchDown">
                <a:avLst>
                  <a:gd name="adj" fmla="val 19440133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altLang="ja-JP" sz="2633" kern="10" dirty="0">
                  <a:ln w="317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+mj-lt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Japan Business Group Equestrian Federation</a:t>
              </a:r>
              <a:endParaRPr lang="ja-JP" altLang="en-US" sz="2633" kern="10" dirty="0">
                <a:ln w="317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76225" y="4202113"/>
            <a:ext cx="8591550" cy="2232025"/>
            <a:chOff x="174" y="2568"/>
            <a:chExt cx="5412" cy="1406"/>
          </a:xfrm>
        </p:grpSpPr>
        <p:pic>
          <p:nvPicPr>
            <p:cNvPr id="9" name="Picture 9" descr="MP90042548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" y="2568"/>
              <a:ext cx="5412" cy="1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81" y="2568"/>
              <a:ext cx="5398" cy="1406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1619250" y="938213"/>
            <a:ext cx="7524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922838" y="923925"/>
            <a:ext cx="39989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368" b="1" i="1" dirty="0"/>
              <a:t>Japan Business Group Equestrian Federation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879975" y="427038"/>
            <a:ext cx="4046538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ja-JP" altLang="en-US" sz="2700">
                <a:latin typeface="Arial" panose="020B0604020202020204" pitchFamily="34" charset="0"/>
              </a:rPr>
              <a:t>日本社会人団体馬術連盟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534593"/>
            <a:ext cx="7200900" cy="1470025"/>
          </a:xfrm>
        </p:spPr>
        <p:txBody>
          <a:bodyPr/>
          <a:lstStyle>
            <a:lvl1pPr>
              <a:defRPr sz="2737" smtClean="0"/>
            </a:lvl1pPr>
          </a:lstStyle>
          <a:p>
            <a:pPr lv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9489" y="3141664"/>
            <a:ext cx="6400800" cy="863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52" smtClean="0"/>
            </a:lvl1pPr>
          </a:lstStyle>
          <a:p>
            <a:pPr lv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3207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3807B-2CB3-4AC2-B031-7884C6007B47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004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11950" y="639764"/>
            <a:ext cx="2128838" cy="574198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23850" y="639764"/>
            <a:ext cx="6235700" cy="574198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2AB89-660E-4306-8D02-6901441B7191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0711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A2C14D-2BA7-4443-AEFA-9E5A91354BDF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xfrm>
            <a:off x="900113" y="6524625"/>
            <a:ext cx="1366837" cy="333375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2266950" y="6524625"/>
            <a:ext cx="6553200" cy="333375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7658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3079" b="1" cap="all"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52"/>
            </a:lvl1pPr>
            <a:lvl2pPr marL="430997" indent="0">
              <a:buNone/>
              <a:defRPr sz="1697"/>
            </a:lvl2pPr>
            <a:lvl3pPr marL="861993" indent="0">
              <a:buNone/>
              <a:defRPr sz="1509"/>
            </a:lvl3pPr>
            <a:lvl4pPr marL="1292990" indent="0">
              <a:buNone/>
              <a:defRPr sz="1320"/>
            </a:lvl4pPr>
            <a:lvl5pPr marL="1723986" indent="0">
              <a:buNone/>
              <a:defRPr sz="1320"/>
            </a:lvl5pPr>
            <a:lvl6pPr marL="2154983" indent="0">
              <a:buNone/>
              <a:defRPr sz="1320"/>
            </a:lvl6pPr>
            <a:lvl7pPr marL="2585979" indent="0">
              <a:buNone/>
              <a:defRPr sz="1320"/>
            </a:lvl7pPr>
            <a:lvl8pPr marL="3016975" indent="0">
              <a:buNone/>
              <a:defRPr sz="1320"/>
            </a:lvl8pPr>
            <a:lvl9pPr marL="3447971" indent="0">
              <a:buNone/>
              <a:defRPr sz="132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549AC3-4533-4174-B76B-34AD121A417B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244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23850" y="1557339"/>
            <a:ext cx="4171950" cy="4824412"/>
          </a:xfrm>
        </p:spPr>
        <p:txBody>
          <a:bodyPr/>
          <a:lstStyle>
            <a:lvl1pPr>
              <a:defRPr sz="2052"/>
            </a:lvl1pPr>
            <a:lvl2pPr>
              <a:defRPr sz="1710"/>
            </a:lvl2pPr>
            <a:lvl3pPr>
              <a:defRPr sz="1539"/>
            </a:lvl3pPr>
            <a:lvl4pPr>
              <a:defRPr sz="1368"/>
            </a:lvl4pPr>
            <a:lvl5pPr>
              <a:defRPr sz="1368"/>
            </a:lvl5pPr>
            <a:lvl6pPr>
              <a:defRPr sz="1697"/>
            </a:lvl6pPr>
            <a:lvl7pPr>
              <a:defRPr sz="1697"/>
            </a:lvl7pPr>
            <a:lvl8pPr>
              <a:defRPr sz="1697"/>
            </a:lvl8pPr>
            <a:lvl9pPr>
              <a:defRPr sz="169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557339"/>
            <a:ext cx="4171950" cy="4824412"/>
          </a:xfrm>
        </p:spPr>
        <p:txBody>
          <a:bodyPr/>
          <a:lstStyle>
            <a:lvl1pPr>
              <a:defRPr sz="2052"/>
            </a:lvl1pPr>
            <a:lvl2pPr>
              <a:defRPr sz="1710"/>
            </a:lvl2pPr>
            <a:lvl3pPr>
              <a:defRPr sz="1539"/>
            </a:lvl3pPr>
            <a:lvl4pPr>
              <a:defRPr sz="1368"/>
            </a:lvl4pPr>
            <a:lvl5pPr>
              <a:defRPr sz="1368"/>
            </a:lvl5pPr>
            <a:lvl6pPr>
              <a:defRPr sz="1697"/>
            </a:lvl6pPr>
            <a:lvl7pPr>
              <a:defRPr sz="1697"/>
            </a:lvl7pPr>
            <a:lvl8pPr>
              <a:defRPr sz="1697"/>
            </a:lvl8pPr>
            <a:lvl9pPr>
              <a:defRPr sz="169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7DC1C-84AA-46F1-957D-09E4BBD8B6F5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911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395" b="1"/>
            </a:lvl1pPr>
            <a:lvl2pPr marL="430997" indent="0">
              <a:buNone/>
              <a:defRPr sz="1886" b="1"/>
            </a:lvl2pPr>
            <a:lvl3pPr marL="861993" indent="0">
              <a:buNone/>
              <a:defRPr sz="1697" b="1"/>
            </a:lvl3pPr>
            <a:lvl4pPr marL="1292990" indent="0">
              <a:buNone/>
              <a:defRPr sz="1509" b="1"/>
            </a:lvl4pPr>
            <a:lvl5pPr marL="1723986" indent="0">
              <a:buNone/>
              <a:defRPr sz="1509" b="1"/>
            </a:lvl5pPr>
            <a:lvl6pPr marL="2154983" indent="0">
              <a:buNone/>
              <a:defRPr sz="1509" b="1"/>
            </a:lvl6pPr>
            <a:lvl7pPr marL="2585979" indent="0">
              <a:buNone/>
              <a:defRPr sz="1509" b="1"/>
            </a:lvl7pPr>
            <a:lvl8pPr marL="3016975" indent="0">
              <a:buNone/>
              <a:defRPr sz="1509" b="1"/>
            </a:lvl8pPr>
            <a:lvl9pPr marL="3447971" indent="0">
              <a:buNone/>
              <a:defRPr sz="150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52"/>
            </a:lvl1pPr>
            <a:lvl2pPr>
              <a:defRPr sz="1710"/>
            </a:lvl2pPr>
            <a:lvl3pPr>
              <a:defRPr sz="1539"/>
            </a:lvl3pPr>
            <a:lvl4pPr>
              <a:defRPr sz="1368"/>
            </a:lvl4pPr>
            <a:lvl5pPr>
              <a:defRPr sz="1368"/>
            </a:lvl5pPr>
            <a:lvl6pPr>
              <a:defRPr sz="1509"/>
            </a:lvl6pPr>
            <a:lvl7pPr>
              <a:defRPr sz="1509"/>
            </a:lvl7pPr>
            <a:lvl8pPr>
              <a:defRPr sz="1509"/>
            </a:lvl8pPr>
            <a:lvl9pPr>
              <a:defRPr sz="150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395" b="1"/>
            </a:lvl1pPr>
            <a:lvl2pPr marL="430997" indent="0">
              <a:buNone/>
              <a:defRPr sz="1886" b="1"/>
            </a:lvl2pPr>
            <a:lvl3pPr marL="861993" indent="0">
              <a:buNone/>
              <a:defRPr sz="1697" b="1"/>
            </a:lvl3pPr>
            <a:lvl4pPr marL="1292990" indent="0">
              <a:buNone/>
              <a:defRPr sz="1509" b="1"/>
            </a:lvl4pPr>
            <a:lvl5pPr marL="1723986" indent="0">
              <a:buNone/>
              <a:defRPr sz="1509" b="1"/>
            </a:lvl5pPr>
            <a:lvl6pPr marL="2154983" indent="0">
              <a:buNone/>
              <a:defRPr sz="1509" b="1"/>
            </a:lvl6pPr>
            <a:lvl7pPr marL="2585979" indent="0">
              <a:buNone/>
              <a:defRPr sz="1509" b="1"/>
            </a:lvl7pPr>
            <a:lvl8pPr marL="3016975" indent="0">
              <a:buNone/>
              <a:defRPr sz="1509" b="1"/>
            </a:lvl8pPr>
            <a:lvl9pPr marL="3447971" indent="0">
              <a:buNone/>
              <a:defRPr sz="150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52"/>
            </a:lvl1pPr>
            <a:lvl2pPr>
              <a:defRPr sz="1710"/>
            </a:lvl2pPr>
            <a:lvl3pPr>
              <a:defRPr sz="1539"/>
            </a:lvl3pPr>
            <a:lvl4pPr>
              <a:defRPr sz="1368"/>
            </a:lvl4pPr>
            <a:lvl5pPr>
              <a:defRPr sz="1368"/>
            </a:lvl5pPr>
            <a:lvl6pPr>
              <a:defRPr sz="1509"/>
            </a:lvl6pPr>
            <a:lvl7pPr>
              <a:defRPr sz="1509"/>
            </a:lvl7pPr>
            <a:lvl8pPr>
              <a:defRPr sz="1509"/>
            </a:lvl8pPr>
            <a:lvl9pPr>
              <a:defRPr sz="150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1B1FC-0A37-49F7-B8A9-2E840C1C28D1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8665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E15905-88F0-4E98-9D5D-D22F915500A8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533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B43CC3-FE66-4DEA-A02A-FC8C5F256F1D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008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692696"/>
            <a:ext cx="3008313" cy="742404"/>
          </a:xfrm>
        </p:spPr>
        <p:txBody>
          <a:bodyPr anchor="b"/>
          <a:lstStyle>
            <a:lvl1pPr algn="l">
              <a:defRPr sz="2052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692697"/>
            <a:ext cx="5111750" cy="5433467"/>
          </a:xfrm>
        </p:spPr>
        <p:txBody>
          <a:bodyPr/>
          <a:lstStyle>
            <a:lvl1pPr>
              <a:defRPr sz="2395"/>
            </a:lvl1pPr>
            <a:lvl2pPr>
              <a:defRPr sz="2052"/>
            </a:lvl2pPr>
            <a:lvl3pPr>
              <a:defRPr sz="1710"/>
            </a:lvl3pPr>
            <a:lvl4pPr>
              <a:defRPr sz="1539"/>
            </a:lvl4pPr>
            <a:lvl5pPr>
              <a:defRPr sz="1539"/>
            </a:lvl5pPr>
            <a:lvl6pPr>
              <a:defRPr sz="1886"/>
            </a:lvl6pPr>
            <a:lvl7pPr>
              <a:defRPr sz="1886"/>
            </a:lvl7pPr>
            <a:lvl8pPr>
              <a:defRPr sz="1886"/>
            </a:lvl8pPr>
            <a:lvl9pPr>
              <a:defRPr sz="188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320"/>
            </a:lvl1pPr>
            <a:lvl2pPr marL="430997" indent="0">
              <a:buNone/>
              <a:defRPr sz="1131"/>
            </a:lvl2pPr>
            <a:lvl3pPr marL="861993" indent="0">
              <a:buNone/>
              <a:defRPr sz="942"/>
            </a:lvl3pPr>
            <a:lvl4pPr marL="1292990" indent="0">
              <a:buNone/>
              <a:defRPr sz="848"/>
            </a:lvl4pPr>
            <a:lvl5pPr marL="1723986" indent="0">
              <a:buNone/>
              <a:defRPr sz="848"/>
            </a:lvl5pPr>
            <a:lvl6pPr marL="2154983" indent="0">
              <a:buNone/>
              <a:defRPr sz="848"/>
            </a:lvl6pPr>
            <a:lvl7pPr marL="2585979" indent="0">
              <a:buNone/>
              <a:defRPr sz="848"/>
            </a:lvl7pPr>
            <a:lvl8pPr marL="3016975" indent="0">
              <a:buNone/>
              <a:defRPr sz="848"/>
            </a:lvl8pPr>
            <a:lvl9pPr marL="3447971" indent="0">
              <a:buNone/>
              <a:defRPr sz="84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8A13D-428D-4D39-81CF-0E34A0E4E3C1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388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52" b="1"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016"/>
            </a:lvl1pPr>
            <a:lvl2pPr marL="430997" indent="0">
              <a:buNone/>
              <a:defRPr sz="2639"/>
            </a:lvl2pPr>
            <a:lvl3pPr marL="861993" indent="0">
              <a:buNone/>
              <a:defRPr sz="2263"/>
            </a:lvl3pPr>
            <a:lvl4pPr marL="1292990" indent="0">
              <a:buNone/>
              <a:defRPr sz="1886"/>
            </a:lvl4pPr>
            <a:lvl5pPr marL="1723986" indent="0">
              <a:buNone/>
              <a:defRPr sz="1886"/>
            </a:lvl5pPr>
            <a:lvl6pPr marL="2154983" indent="0">
              <a:buNone/>
              <a:defRPr sz="1886"/>
            </a:lvl6pPr>
            <a:lvl7pPr marL="2585979" indent="0">
              <a:buNone/>
              <a:defRPr sz="1886"/>
            </a:lvl7pPr>
            <a:lvl8pPr marL="3016975" indent="0">
              <a:buNone/>
              <a:defRPr sz="1886"/>
            </a:lvl8pPr>
            <a:lvl9pPr marL="3447971" indent="0">
              <a:buNone/>
              <a:defRPr sz="1886"/>
            </a:lvl9pPr>
          </a:lstStyle>
          <a:p>
            <a:pPr lvl="0"/>
            <a:r>
              <a:rPr lang="ja-JP" altLang="en-US" noProof="0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68"/>
            </a:lvl1pPr>
            <a:lvl2pPr marL="430997" indent="0">
              <a:buNone/>
              <a:defRPr sz="1131"/>
            </a:lvl2pPr>
            <a:lvl3pPr marL="861993" indent="0">
              <a:buNone/>
              <a:defRPr sz="942"/>
            </a:lvl3pPr>
            <a:lvl4pPr marL="1292990" indent="0">
              <a:buNone/>
              <a:defRPr sz="848"/>
            </a:lvl4pPr>
            <a:lvl5pPr marL="1723986" indent="0">
              <a:buNone/>
              <a:defRPr sz="848"/>
            </a:lvl5pPr>
            <a:lvl6pPr marL="2154983" indent="0">
              <a:buNone/>
              <a:defRPr sz="848"/>
            </a:lvl6pPr>
            <a:lvl7pPr marL="2585979" indent="0">
              <a:buNone/>
              <a:defRPr sz="848"/>
            </a:lvl7pPr>
            <a:lvl8pPr marL="3016975" indent="0">
              <a:buNone/>
              <a:defRPr sz="848"/>
            </a:lvl8pPr>
            <a:lvl9pPr marL="3447971" indent="0">
              <a:buNone/>
              <a:defRPr sz="84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1FC8F-D20D-4799-84D3-F0C6A59309EA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032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639763"/>
            <a:ext cx="8229600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12875"/>
            <a:ext cx="84963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レベルの書式設定の書式設定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レベルの書式設定の書式設定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レベルの書式設定の書式設定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レベルの書式設定の書式設定</a:t>
            </a:r>
          </a:p>
          <a:p>
            <a:pPr lvl="0"/>
            <a:r>
              <a:rPr lang="ja-JP" altLang="en-US"/>
              <a:t>マスタ テキストの書式設定の書式設定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レベルの書式設定の書式設定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レベルの書式設定の書式設定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レベルの書式設定の書式設定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レベルの書式設定の書式設定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524625"/>
            <a:ext cx="6492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800" rIns="91440" bIns="10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/>
            </a:lvl1pPr>
          </a:lstStyle>
          <a:p>
            <a:fld id="{89718830-823F-46DD-B1F3-B10843906AB8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182" bIns="10182" anchor="ctr"/>
          <a:lstStyle/>
          <a:p>
            <a:endParaRPr lang="ja-JP" alt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 flipV="1">
            <a:off x="827088" y="404813"/>
            <a:ext cx="831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405563" y="374650"/>
            <a:ext cx="2573337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855" b="1" i="1" dirty="0"/>
              <a:t>Japan Business Group Equestrian Federation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370638" y="77788"/>
            <a:ext cx="26003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ja-JP" altLang="en-US" sz="1700" b="1">
                <a:latin typeface="Arial" panose="020B0604020202020204" pitchFamily="34" charset="0"/>
              </a:rPr>
              <a:t>日本社会人団体馬術連盟</a:t>
            </a:r>
          </a:p>
        </p:txBody>
      </p:sp>
      <p:sp>
        <p:nvSpPr>
          <p:cNvPr id="2" name="Line 10"/>
          <p:cNvSpPr>
            <a:spLocks noChangeShapeType="1"/>
          </p:cNvSpPr>
          <p:nvPr/>
        </p:nvSpPr>
        <p:spPr bwMode="auto">
          <a:xfrm>
            <a:off x="900113" y="6524625"/>
            <a:ext cx="1587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182" bIns="10182" anchor="ctr"/>
          <a:lstStyle/>
          <a:p>
            <a:endParaRPr lang="ja-JP" altLang="en-US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6524625"/>
            <a:ext cx="13684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" panose="020B0604020202020204" pitchFamily="34" charset="0"/>
              </a:defRPr>
            </a:lvl1pPr>
          </a:lstStyle>
          <a:p>
            <a:endParaRPr lang="en-US" altLang="ja-JP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524625"/>
            <a:ext cx="65516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latin typeface="Arial" panose="020B0604020202020204" pitchFamily="34" charset="0"/>
              </a:defRPr>
            </a:lvl1pPr>
          </a:lstStyle>
          <a:p>
            <a:endParaRPr lang="en-US" altLang="ja-JP"/>
          </a:p>
        </p:txBody>
      </p:sp>
      <p:grpSp>
        <p:nvGrpSpPr>
          <p:cNvPr id="1036" name="グループ化 16"/>
          <p:cNvGrpSpPr>
            <a:grpSpLocks noChangeAspect="1"/>
          </p:cNvGrpSpPr>
          <p:nvPr/>
        </p:nvGrpSpPr>
        <p:grpSpPr bwMode="auto">
          <a:xfrm>
            <a:off x="220663" y="53975"/>
            <a:ext cx="522287" cy="628650"/>
            <a:chOff x="1691680" y="1628800"/>
            <a:chExt cx="886919" cy="1008112"/>
          </a:xfrm>
        </p:grpSpPr>
        <p:sp>
          <p:nvSpPr>
            <p:cNvPr id="18" name="正方形/長方形 17"/>
            <p:cNvSpPr/>
            <p:nvPr/>
          </p:nvSpPr>
          <p:spPr>
            <a:xfrm>
              <a:off x="1691680" y="1768816"/>
              <a:ext cx="886919" cy="868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ja-JP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038" name="図 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391" y="1738724"/>
              <a:ext cx="698522" cy="803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WordArt 228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51680" y="1628800"/>
              <a:ext cx="766918" cy="943984"/>
            </a:xfrm>
            <a:prstGeom prst="rect">
              <a:avLst/>
            </a:prstGeom>
            <a:effectLst/>
            <a:scene3d>
              <a:camera prst="orthographicFront"/>
              <a:lightRig rig="threePt" dir="t"/>
            </a:scene3d>
            <a:sp3d/>
          </p:spPr>
          <p:txBody>
            <a:bodyPr spcFirstLastPara="1" wrap="none" fromWordArt="1">
              <a:prstTxWarp prst="textArchDown">
                <a:avLst>
                  <a:gd name="adj" fmla="val 19440133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altLang="ja-JP" sz="2633" kern="10" dirty="0">
                  <a:ln w="317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+mj-lt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Japan Business Group Equestrian Federation</a:t>
              </a:r>
              <a:endParaRPr lang="ja-JP" altLang="en-US" sz="2633" kern="10" dirty="0">
                <a:ln w="317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chemeClr val="tx2"/>
          </a:solidFill>
          <a:latin typeface="Arial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chemeClr val="tx2"/>
          </a:solidFill>
          <a:latin typeface="Arial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chemeClr val="tx2"/>
          </a:solidFill>
          <a:latin typeface="Arial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chemeClr val="tx2"/>
          </a:solidFill>
          <a:latin typeface="Arial" charset="0"/>
          <a:ea typeface="MS PGothic" panose="020B0600070205080204" pitchFamily="34" charset="-128"/>
        </a:defRPr>
      </a:lvl5pPr>
      <a:lvl6pPr marL="430997" algn="l" rtl="0" eaLnBrk="1" fontAlgn="base" hangingPunct="1">
        <a:spcBef>
          <a:spcPct val="0"/>
        </a:spcBef>
        <a:spcAft>
          <a:spcPct val="0"/>
        </a:spcAft>
        <a:defRPr kumimoji="1" sz="2639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861993" algn="l" rtl="0" eaLnBrk="1" fontAlgn="base" hangingPunct="1">
        <a:spcBef>
          <a:spcPct val="0"/>
        </a:spcBef>
        <a:spcAft>
          <a:spcPct val="0"/>
        </a:spcAft>
        <a:defRPr kumimoji="1" sz="2639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292990" algn="l" rtl="0" eaLnBrk="1" fontAlgn="base" hangingPunct="1">
        <a:spcBef>
          <a:spcPct val="0"/>
        </a:spcBef>
        <a:spcAft>
          <a:spcPct val="0"/>
        </a:spcAft>
        <a:defRPr kumimoji="1" sz="2639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723986" algn="l" rtl="0" eaLnBrk="1" fontAlgn="base" hangingPunct="1">
        <a:spcBef>
          <a:spcPct val="0"/>
        </a:spcBef>
        <a:spcAft>
          <a:spcPct val="0"/>
        </a:spcAft>
        <a:defRPr kumimoji="1" sz="2639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250825" indent="-2508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3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506413" indent="-2540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762000" indent="-2524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ü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012825" indent="-249238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228725" indent="-212725" algn="l" rtl="0" eaLnBrk="0" fontAlgn="base" hangingPunct="0">
        <a:spcBef>
          <a:spcPct val="20000"/>
        </a:spcBef>
        <a:spcAft>
          <a:spcPct val="0"/>
        </a:spcAft>
        <a:buChar char="»"/>
        <a:defRPr kumimoji="1" sz="13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1661132" indent="-214002" algn="l" rtl="0" eaLnBrk="1" fontAlgn="base" hangingPunct="1">
        <a:spcBef>
          <a:spcPct val="20000"/>
        </a:spcBef>
        <a:spcAft>
          <a:spcPct val="0"/>
        </a:spcAft>
        <a:buChar char="»"/>
        <a:defRPr kumimoji="1" sz="1320">
          <a:solidFill>
            <a:schemeClr val="tx1"/>
          </a:solidFill>
          <a:latin typeface="+mn-lt"/>
          <a:ea typeface="+mn-ea"/>
        </a:defRPr>
      </a:lvl6pPr>
      <a:lvl7pPr marL="2092129" indent="-214002" algn="l" rtl="0" eaLnBrk="1" fontAlgn="base" hangingPunct="1">
        <a:spcBef>
          <a:spcPct val="20000"/>
        </a:spcBef>
        <a:spcAft>
          <a:spcPct val="0"/>
        </a:spcAft>
        <a:buChar char="»"/>
        <a:defRPr kumimoji="1" sz="1320">
          <a:solidFill>
            <a:schemeClr val="tx1"/>
          </a:solidFill>
          <a:latin typeface="+mn-lt"/>
          <a:ea typeface="+mn-ea"/>
        </a:defRPr>
      </a:lvl7pPr>
      <a:lvl8pPr marL="2523126" indent="-214002" algn="l" rtl="0" eaLnBrk="1" fontAlgn="base" hangingPunct="1">
        <a:spcBef>
          <a:spcPct val="20000"/>
        </a:spcBef>
        <a:spcAft>
          <a:spcPct val="0"/>
        </a:spcAft>
        <a:buChar char="»"/>
        <a:defRPr kumimoji="1" sz="1320">
          <a:solidFill>
            <a:schemeClr val="tx1"/>
          </a:solidFill>
          <a:latin typeface="+mn-lt"/>
          <a:ea typeface="+mn-ea"/>
        </a:defRPr>
      </a:lvl8pPr>
      <a:lvl9pPr marL="2954122" indent="-214002" algn="l" rtl="0" eaLnBrk="1" fontAlgn="base" hangingPunct="1">
        <a:spcBef>
          <a:spcPct val="20000"/>
        </a:spcBef>
        <a:spcAft>
          <a:spcPct val="0"/>
        </a:spcAft>
        <a:buChar char="»"/>
        <a:defRPr kumimoji="1" sz="132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861993" rtl="0" eaLnBrk="1" latinLnBrk="0" hangingPunct="1">
        <a:defRPr kumimoji="1"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0997" algn="l" defTabSz="861993" rtl="0" eaLnBrk="1" latinLnBrk="0" hangingPunct="1">
        <a:defRPr kumimoji="1"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1993" algn="l" defTabSz="861993" rtl="0" eaLnBrk="1" latinLnBrk="0" hangingPunct="1">
        <a:defRPr kumimoji="1"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2990" algn="l" defTabSz="861993" rtl="0" eaLnBrk="1" latinLnBrk="0" hangingPunct="1">
        <a:defRPr kumimoji="1"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3986" algn="l" defTabSz="861993" rtl="0" eaLnBrk="1" latinLnBrk="0" hangingPunct="1">
        <a:defRPr kumimoji="1"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4983" algn="l" defTabSz="861993" rtl="0" eaLnBrk="1" latinLnBrk="0" hangingPunct="1">
        <a:defRPr kumimoji="1"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5979" algn="l" defTabSz="861993" rtl="0" eaLnBrk="1" latinLnBrk="0" hangingPunct="1">
        <a:defRPr kumimoji="1"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6975" algn="l" defTabSz="861993" rtl="0" eaLnBrk="1" latinLnBrk="0" hangingPunct="1">
        <a:defRPr kumimoji="1"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7971" algn="l" defTabSz="861993" rtl="0" eaLnBrk="1" latinLnBrk="0" hangingPunct="1">
        <a:defRPr kumimoji="1"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jbg.cybozu.com/o/ag.cgi?page=FileIndex&amp;GID=110&amp;fCID=417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nalytics.google.com/analytics/" TargetMode="External"/><Relationship Id="rId2" Type="http://schemas.openxmlformats.org/officeDocument/2006/relationships/hyperlink" Target="mailto:google@jbg.j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rketingplatform.google.com/info?authuser=1" TargetMode="External"/><Relationship Id="rId4" Type="http://schemas.openxmlformats.org/officeDocument/2006/relationships/hyperlink" Target="https://search.google.com/search-console?resource_id=https://www.jbg.jp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habare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jbg.jp/i" TargetMode="External"/><Relationship Id="rId3" Type="http://schemas.openxmlformats.org/officeDocument/2006/relationships/hyperlink" Target="https://www.jbg.jp/" TargetMode="External"/><Relationship Id="rId7" Type="http://schemas.openxmlformats.org/officeDocument/2006/relationships/hyperlink" Target="https://jbg.jp/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jbg.jp/f" TargetMode="External"/><Relationship Id="rId5" Type="http://schemas.openxmlformats.org/officeDocument/2006/relationships/hyperlink" Target="https://tokyo6univ.com/" TargetMode="External"/><Relationship Id="rId10" Type="http://schemas.openxmlformats.org/officeDocument/2006/relationships/hyperlink" Target="https://jbg.jp/l" TargetMode="External"/><Relationship Id="rId4" Type="http://schemas.openxmlformats.org/officeDocument/2006/relationships/hyperlink" Target="https://www.equitation-japan.com/" TargetMode="External"/><Relationship Id="rId9" Type="http://schemas.openxmlformats.org/officeDocument/2006/relationships/hyperlink" Target="https://jbg.jp/y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google@jbg.jp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535113"/>
            <a:ext cx="7200900" cy="1470025"/>
          </a:xfrm>
        </p:spPr>
        <p:txBody>
          <a:bodyPr/>
          <a:lstStyle/>
          <a:p>
            <a:pPr eaLnBrk="1" hangingPunct="1"/>
            <a:r>
              <a:rPr lang="ja-JP" altLang="en-US" sz="2700" dirty="0"/>
              <a:t>広報委員会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9488" y="3141663"/>
            <a:ext cx="6400800" cy="863600"/>
          </a:xfrm>
        </p:spPr>
        <p:txBody>
          <a:bodyPr/>
          <a:lstStyle/>
          <a:p>
            <a:pPr eaLnBrk="1" hangingPunct="1"/>
            <a:r>
              <a:rPr lang="en-US" altLang="ja-JP" sz="2000" dirty="0"/>
              <a:t>2022</a:t>
            </a:r>
            <a:r>
              <a:rPr lang="ja-JP" altLang="en-US" sz="2000" dirty="0"/>
              <a:t>年</a:t>
            </a:r>
            <a:r>
              <a:rPr lang="en-US" altLang="ja-JP" sz="2000" dirty="0"/>
              <a:t>04</a:t>
            </a:r>
            <a:r>
              <a:rPr lang="ja-JP" altLang="en-US" sz="2000" dirty="0"/>
              <a:t>月</a:t>
            </a:r>
            <a:r>
              <a:rPr lang="en-US" altLang="ja-JP" sz="2000" dirty="0"/>
              <a:t>14</a:t>
            </a:r>
            <a:r>
              <a:rPr lang="ja-JP" altLang="en-US" sz="2000" dirty="0"/>
              <a:t>日</a:t>
            </a:r>
          </a:p>
          <a:p>
            <a:pPr eaLnBrk="1" hangingPunct="1"/>
            <a:r>
              <a:rPr lang="ja-JP" altLang="en-US" sz="2000" dirty="0"/>
              <a:t>広報委員会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CC6223-CCAC-4C02-892F-C4BAE9937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社馬連</a:t>
            </a:r>
            <a:r>
              <a:rPr kumimoji="1" lang="en-US" altLang="ja-JP" dirty="0"/>
              <a:t>Facebook</a:t>
            </a:r>
            <a:r>
              <a:rPr kumimoji="1" lang="ja-JP" altLang="en-US" dirty="0"/>
              <a:t>ページ</a:t>
            </a:r>
            <a:r>
              <a:rPr kumimoji="1" lang="en-US" altLang="ja-JP" dirty="0"/>
              <a:t>, </a:t>
            </a:r>
            <a:r>
              <a:rPr kumimoji="1" lang="ja-JP" altLang="en-US" dirty="0"/>
              <a:t>社馬連 </a:t>
            </a:r>
            <a:r>
              <a:rPr kumimoji="1" lang="en-US" altLang="ja-JP" dirty="0"/>
              <a:t>Line </a:t>
            </a:r>
            <a:r>
              <a:rPr kumimoji="1" lang="ja-JP" altLang="en-US" dirty="0"/>
              <a:t>公式アカウント、社馬連</a:t>
            </a:r>
            <a:r>
              <a:rPr kumimoji="1" lang="en-US" altLang="ja-JP" dirty="0"/>
              <a:t>YouTube</a:t>
            </a:r>
            <a:r>
              <a:rPr kumimoji="1" lang="ja-JP" altLang="en-US" dirty="0"/>
              <a:t>ブランドアカウントへの登録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7C99B3-6459-4E08-8BAA-D0EFC343A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社馬連</a:t>
            </a:r>
            <a:r>
              <a:rPr kumimoji="1" lang="en-US" altLang="ja-JP" dirty="0"/>
              <a:t>Facebook</a:t>
            </a:r>
            <a:r>
              <a:rPr kumimoji="1" lang="ja-JP" altLang="en-US" dirty="0"/>
              <a:t>ページ</a:t>
            </a:r>
            <a:endParaRPr kumimoji="1" lang="en-US" altLang="ja-JP" dirty="0"/>
          </a:p>
          <a:p>
            <a:pPr lvl="1"/>
            <a:r>
              <a:rPr lang="ja-JP" altLang="en-US" dirty="0"/>
              <a:t>早田と友達になってください、早田の方で</a:t>
            </a:r>
            <a:r>
              <a:rPr kumimoji="1" lang="ja-JP" altLang="en-US" dirty="0"/>
              <a:t>社馬連</a:t>
            </a:r>
            <a:r>
              <a:rPr kumimoji="1" lang="en-US" altLang="ja-JP" dirty="0"/>
              <a:t>Facebook</a:t>
            </a:r>
            <a:r>
              <a:rPr kumimoji="1" lang="ja-JP" altLang="en-US" dirty="0"/>
              <a:t>ページ管理者へ</a:t>
            </a:r>
            <a:r>
              <a:rPr lang="ja-JP" altLang="en-US" dirty="0"/>
              <a:t>追加します。</a:t>
            </a:r>
            <a:endParaRPr lang="en-US" altLang="ja-JP" dirty="0"/>
          </a:p>
          <a:p>
            <a:pPr lvl="2"/>
            <a:r>
              <a:rPr lang="ja-JP" altLang="en-US" dirty="0"/>
              <a:t>早田の</a:t>
            </a:r>
            <a:r>
              <a:rPr lang="en-US" altLang="ja-JP" dirty="0"/>
              <a:t>Facebook</a:t>
            </a:r>
            <a:r>
              <a:rPr lang="ja-JP" altLang="en-US" dirty="0"/>
              <a:t>： </a:t>
            </a:r>
            <a:r>
              <a:rPr lang="en-US" altLang="ja-JP" dirty="0"/>
              <a:t>https://www.facebook.com/sohda/</a:t>
            </a:r>
          </a:p>
          <a:p>
            <a:pPr lvl="1"/>
            <a:endParaRPr kumimoji="1" lang="en-US" altLang="ja-JP" dirty="0"/>
          </a:p>
          <a:p>
            <a:r>
              <a:rPr kumimoji="1" lang="ja-JP" altLang="en-US" dirty="0"/>
              <a:t>社馬連 </a:t>
            </a:r>
            <a:r>
              <a:rPr kumimoji="1" lang="en-US" altLang="ja-JP" dirty="0"/>
              <a:t>Line </a:t>
            </a:r>
            <a:r>
              <a:rPr kumimoji="1" lang="ja-JP" altLang="en-US" dirty="0"/>
              <a:t>公式アカウント</a:t>
            </a:r>
            <a:endParaRPr lang="en-US" altLang="ja-JP" dirty="0"/>
          </a:p>
          <a:p>
            <a:pPr lvl="1"/>
            <a:r>
              <a:rPr kumimoji="1" lang="ja-JP" altLang="en-US" dirty="0"/>
              <a:t>早田と友達になってください、早田の方で社馬連 </a:t>
            </a:r>
            <a:r>
              <a:rPr kumimoji="1" lang="en-US" altLang="ja-JP" dirty="0"/>
              <a:t>Line </a:t>
            </a:r>
            <a:r>
              <a:rPr kumimoji="1" lang="ja-JP" altLang="en-US" dirty="0"/>
              <a:t>公式アカウント 管理者へ追加します</a:t>
            </a:r>
            <a:endParaRPr kumimoji="1" lang="en-US" altLang="ja-JP" dirty="0"/>
          </a:p>
          <a:p>
            <a:pPr lvl="2"/>
            <a:r>
              <a:rPr lang="ja-JP" altLang="en-US" dirty="0"/>
              <a:t>早田の</a:t>
            </a:r>
            <a:r>
              <a:rPr lang="en-US" altLang="ja-JP" dirty="0"/>
              <a:t>Line ID</a:t>
            </a:r>
            <a:r>
              <a:rPr lang="ja-JP" altLang="en-US" dirty="0"/>
              <a:t>： </a:t>
            </a:r>
            <a:r>
              <a:rPr lang="en-US" altLang="ja-JP" dirty="0" err="1"/>
              <a:t>sohda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社馬連</a:t>
            </a:r>
            <a:r>
              <a:rPr kumimoji="1" lang="en-US" altLang="ja-JP" dirty="0"/>
              <a:t>YouTube</a:t>
            </a:r>
            <a:r>
              <a:rPr kumimoji="1" lang="ja-JP" altLang="en-US" dirty="0"/>
              <a:t>ブランドアカウント</a:t>
            </a:r>
            <a:endParaRPr kumimoji="1" lang="en-US" altLang="ja-JP" dirty="0"/>
          </a:p>
          <a:p>
            <a:pPr lvl="1"/>
            <a:r>
              <a:rPr lang="ja-JP" altLang="en-US" dirty="0"/>
              <a:t>早田に個人の</a:t>
            </a:r>
            <a:r>
              <a:rPr lang="en-US" altLang="ja-JP" dirty="0"/>
              <a:t>Google</a:t>
            </a:r>
            <a:r>
              <a:rPr lang="ja-JP" altLang="en-US" dirty="0"/>
              <a:t>アカウントを教えてください。ブランド管理者に追加します。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D06510-B7FF-4AD8-9E01-5CAB28E575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2C14D-2BA7-4443-AEFA-9E5A91354BDF}" type="slidenum">
              <a:rPr lang="ja-JP" altLang="en-US" smtClean="0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918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597B11-013C-4E2D-809A-29CF8EE8B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アカウント情報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C5D4F20-0DE7-4059-987A-DACDE952D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サイボウズに置いてあります</a:t>
            </a:r>
            <a:endParaRPr lang="en-US" altLang="ja-JP" dirty="0"/>
          </a:p>
          <a:p>
            <a:pPr lvl="1"/>
            <a:r>
              <a:rPr lang="en-US" altLang="ja-JP" dirty="0">
                <a:hlinkClick r:id="rId2"/>
              </a:rPr>
              <a:t>https://jbg.cybozu.com/o/ag.cgi?page=FileIndex&amp;GID=110&amp;fCID=4172</a:t>
            </a:r>
            <a:endParaRPr lang="en-US" altLang="ja-JP" dirty="0"/>
          </a:p>
          <a:p>
            <a:pPr lvl="1"/>
            <a:r>
              <a:rPr lang="ja-JP" altLang="en-US" dirty="0"/>
              <a:t>現在は </a:t>
            </a:r>
            <a:r>
              <a:rPr lang="en-US" altLang="ja-JP" dirty="0"/>
              <a:t>20220414</a:t>
            </a:r>
            <a:r>
              <a:rPr lang="ja-JP" altLang="en-US" dirty="0"/>
              <a:t> 版が最新</a:t>
            </a:r>
            <a:endParaRPr lang="en-US" altLang="ja-JP" dirty="0"/>
          </a:p>
          <a:p>
            <a:pPr lvl="1"/>
            <a:r>
              <a:rPr lang="ja-JP" altLang="en-US" dirty="0"/>
              <a:t>パスワードは定期的に更新するようにします</a:t>
            </a:r>
            <a:endParaRPr lang="en-US" altLang="ja-JP" dirty="0"/>
          </a:p>
          <a:p>
            <a:pPr lvl="1"/>
            <a:r>
              <a:rPr lang="ja-JP" altLang="en-US" dirty="0"/>
              <a:t>ログイン</a:t>
            </a:r>
            <a:r>
              <a:rPr lang="en-US" altLang="ja-JP" dirty="0"/>
              <a:t>URL</a:t>
            </a:r>
            <a:r>
              <a:rPr lang="ja-JP" altLang="en-US" dirty="0"/>
              <a:t>やパスワードなどは、広報委員会のメンバー以外に教えたり、公開しないようにしてください</a:t>
            </a:r>
            <a:endParaRPr lang="en-US" altLang="ja-JP" dirty="0"/>
          </a:p>
          <a:p>
            <a:pPr lvl="1"/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8820E3E-085F-495E-9638-AE6AD64E15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7DC1C-84AA-46F1-957D-09E4BBD8B6F5}" type="slidenum">
              <a:rPr lang="ja-JP" altLang="en-US" smtClean="0"/>
              <a:pPr/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6704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FBB30B-0348-430A-941B-FCD99DEEE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社馬連</a:t>
            </a:r>
            <a:r>
              <a:rPr kumimoji="1" lang="en-US" altLang="ja-JP" dirty="0"/>
              <a:t>HP</a:t>
            </a:r>
            <a:r>
              <a:rPr kumimoji="1" lang="ja-JP" altLang="en-US" dirty="0"/>
              <a:t> ホームページへのアクセス解析など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2E3798-B9E3-417D-8117-ADEC02ED8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グーグルアカウント： </a:t>
            </a:r>
            <a:r>
              <a:rPr kumimoji="1" lang="en-US" altLang="ja-JP" dirty="0">
                <a:hlinkClick r:id="rId2"/>
              </a:rPr>
              <a:t>google@jbg.jp</a:t>
            </a:r>
            <a:r>
              <a:rPr kumimoji="1" lang="ja-JP" altLang="en-US" dirty="0"/>
              <a:t>   で以下を使用</a:t>
            </a:r>
            <a:endParaRPr kumimoji="1" lang="en-US" altLang="ja-JP" dirty="0"/>
          </a:p>
          <a:p>
            <a:r>
              <a:rPr kumimoji="1" lang="en-US" altLang="ja-JP" dirty="0"/>
              <a:t>Google Analytics</a:t>
            </a:r>
          </a:p>
          <a:p>
            <a:pPr lvl="1"/>
            <a:r>
              <a:rPr kumimoji="1" lang="en-US" altLang="ja-JP" dirty="0">
                <a:hlinkClick r:id="rId3"/>
              </a:rPr>
              <a:t>https://analytics.google.com/analytics/</a:t>
            </a:r>
            <a:r>
              <a:rPr kumimoji="1" lang="ja-JP" altLang="en-US" dirty="0"/>
              <a:t> </a:t>
            </a:r>
            <a:endParaRPr kumimoji="1" lang="en-US" altLang="ja-JP" dirty="0"/>
          </a:p>
          <a:p>
            <a:r>
              <a:rPr kumimoji="1" lang="en-US" altLang="ja-JP" dirty="0"/>
              <a:t>Search Console</a:t>
            </a:r>
          </a:p>
          <a:p>
            <a:pPr lvl="1"/>
            <a:r>
              <a:rPr kumimoji="1" lang="en-US" altLang="ja-JP" dirty="0">
                <a:hlinkClick r:id="rId4"/>
              </a:rPr>
              <a:t>https://search.google.com/search-console?resource_id=https://www.jbg.jp/</a:t>
            </a:r>
            <a:r>
              <a:rPr kumimoji="1" lang="ja-JP" altLang="en-US" dirty="0"/>
              <a:t> </a:t>
            </a:r>
            <a:endParaRPr kumimoji="1" lang="en-US" altLang="ja-JP" dirty="0"/>
          </a:p>
          <a:p>
            <a:r>
              <a:rPr kumimoji="1" lang="ja-JP" altLang="en-US" dirty="0"/>
              <a:t>マーケティングプラットフォーム	</a:t>
            </a:r>
            <a:endParaRPr kumimoji="1" lang="en-US" altLang="ja-JP" dirty="0"/>
          </a:p>
          <a:p>
            <a:pPr lvl="1"/>
            <a:r>
              <a:rPr kumimoji="1" lang="en-US" altLang="ja-JP" dirty="0">
                <a:hlinkClick r:id="rId5"/>
              </a:rPr>
              <a:t>https://marketingplatform.google.com/info?authuser=1</a:t>
            </a:r>
            <a:r>
              <a:rPr kumimoji="1" lang="ja-JP" altLang="en-US" dirty="0"/>
              <a:t> 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1BA04E-7C27-476F-BBC4-C7D785FC03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2C14D-2BA7-4443-AEFA-9E5A91354BDF}" type="slidenum">
              <a:rPr lang="ja-JP" altLang="en-US" smtClean="0"/>
              <a:pPr/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53945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CEF376-77D2-47D0-B8BA-3519ECB2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その他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B44489-62D8-4D00-8B4A-9734FF717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000" dirty="0"/>
              <a:t>社馬連</a:t>
            </a:r>
            <a:r>
              <a:rPr lang="en-US" altLang="ja-JP" sz="2000" dirty="0" err="1"/>
              <a:t>G</a:t>
            </a:r>
            <a:r>
              <a:rPr kumimoji="1" lang="en-US" altLang="ja-JP" sz="2000" dirty="0" err="1"/>
              <a:t>ithub</a:t>
            </a:r>
            <a:r>
              <a:rPr kumimoji="1" lang="ja-JP" altLang="en-US" sz="2000" dirty="0"/>
              <a:t> </a:t>
            </a:r>
            <a:r>
              <a:rPr kumimoji="1" lang="en-US" altLang="ja-JP" sz="2000" dirty="0" err="1"/>
              <a:t>repogitory</a:t>
            </a:r>
            <a:endParaRPr kumimoji="1" lang="en-US" altLang="ja-JP" sz="2000" dirty="0"/>
          </a:p>
          <a:p>
            <a:pPr lvl="1"/>
            <a:r>
              <a:rPr kumimoji="1" lang="en-US" altLang="ja-JP" sz="1800" dirty="0">
                <a:hlinkClick r:id="rId2"/>
              </a:rPr>
              <a:t>https://github.com/shabaren</a:t>
            </a:r>
            <a:endParaRPr kumimoji="1" lang="en-US" altLang="ja-JP" sz="1800" dirty="0"/>
          </a:p>
          <a:p>
            <a:pPr lvl="1"/>
            <a:r>
              <a:rPr lang="ja-JP" altLang="en-US" sz="1800" dirty="0"/>
              <a:t>アセットの共有</a:t>
            </a:r>
            <a:endParaRPr lang="en-US" altLang="ja-JP" sz="1800" dirty="0"/>
          </a:p>
          <a:p>
            <a:pPr lvl="2"/>
            <a:r>
              <a:rPr kumimoji="1" lang="ja-JP" altLang="en-US" sz="1600" dirty="0"/>
              <a:t>馬事用語等の日本語</a:t>
            </a:r>
            <a:r>
              <a:rPr kumimoji="1" lang="en-US" altLang="ja-JP" sz="1600" dirty="0"/>
              <a:t>IME</a:t>
            </a:r>
            <a:r>
              <a:rPr kumimoji="1" lang="ja-JP" altLang="en-US" sz="1600" dirty="0"/>
              <a:t>変換辞書 </a:t>
            </a:r>
            <a:r>
              <a:rPr kumimoji="1" lang="en-US" altLang="ja-JP" sz="1600" dirty="0"/>
              <a:t>(</a:t>
            </a:r>
            <a:r>
              <a:rPr kumimoji="1" lang="ja-JP" altLang="en-US" sz="1600" dirty="0"/>
              <a:t>予定</a:t>
            </a:r>
            <a:r>
              <a:rPr kumimoji="1" lang="en-US" altLang="ja-JP" sz="1600" dirty="0"/>
              <a:t>)</a:t>
            </a:r>
          </a:p>
          <a:p>
            <a:pPr lvl="2"/>
            <a:endParaRPr lang="en-US" altLang="ja-JP" sz="1600" dirty="0"/>
          </a:p>
          <a:p>
            <a:r>
              <a:rPr kumimoji="1" lang="ja-JP" altLang="en-US" sz="2000" dirty="0"/>
              <a:t>社馬連</a:t>
            </a:r>
            <a:r>
              <a:rPr kumimoji="1" lang="en-US" altLang="ja-JP" sz="2000" dirty="0"/>
              <a:t>Slack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or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Teams</a:t>
            </a:r>
          </a:p>
          <a:p>
            <a:pPr lvl="1"/>
            <a:r>
              <a:rPr lang="ja-JP" altLang="en-US" sz="1800" dirty="0"/>
              <a:t>検討中</a:t>
            </a:r>
            <a:endParaRPr lang="en-US" altLang="ja-JP" sz="1800" dirty="0"/>
          </a:p>
          <a:p>
            <a:pPr lvl="1"/>
            <a:r>
              <a:rPr lang="ja-JP" altLang="en-US" sz="1800" dirty="0"/>
              <a:t>チャットサービス</a:t>
            </a:r>
            <a:endParaRPr lang="en-US" altLang="ja-JP" sz="1800" dirty="0"/>
          </a:p>
          <a:p>
            <a:pPr lvl="1"/>
            <a:r>
              <a:rPr lang="ja-JP" altLang="en-US" sz="1800" dirty="0"/>
              <a:t>会員向けなので広報とはちょっと違う</a:t>
            </a:r>
            <a:endParaRPr lang="en-US" altLang="ja-JP" sz="1800" dirty="0"/>
          </a:p>
          <a:p>
            <a:r>
              <a:rPr kumimoji="1" lang="ja-JP" altLang="en-US" sz="2000" dirty="0"/>
              <a:t>社馬連</a:t>
            </a:r>
            <a:r>
              <a:rPr kumimoji="1" lang="en-US" altLang="ja-JP" sz="2000" dirty="0"/>
              <a:t>Udemy</a:t>
            </a:r>
          </a:p>
          <a:p>
            <a:pPr lvl="1"/>
            <a:r>
              <a:rPr lang="ja-JP" altLang="en-US" sz="1800" dirty="0"/>
              <a:t>検討中</a:t>
            </a:r>
            <a:endParaRPr lang="en-US" altLang="ja-JP" sz="1800" dirty="0"/>
          </a:p>
          <a:p>
            <a:pPr lvl="1"/>
            <a:r>
              <a:rPr lang="ja-JP" altLang="en-US" sz="1800" dirty="0"/>
              <a:t>オンライン学習サービス</a:t>
            </a:r>
            <a:endParaRPr lang="en-US" altLang="ja-JP" sz="1800" dirty="0"/>
          </a:p>
          <a:p>
            <a:pPr lvl="1"/>
            <a:r>
              <a:rPr kumimoji="1" lang="ja-JP" altLang="en-US" sz="1800" dirty="0"/>
              <a:t>会員無料、一般有料、みたいな？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16179E-523F-4C76-8FB8-F4B598C252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2C14D-2BA7-4443-AEFA-9E5A91354BDF}" type="slidenum">
              <a:rPr lang="ja-JP" altLang="en-US" smtClean="0"/>
              <a:pPr/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1578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5823EC-E390-4D5E-A0DE-C53F9310F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Appendix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373E2F-8C5B-444A-A0E8-9D621302E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A5FC65-AD35-4AEC-90F7-8EEEABD94F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2C14D-2BA7-4443-AEFA-9E5A91354BDF}" type="slidenum">
              <a:rPr lang="ja-JP" altLang="en-US" smtClean="0"/>
              <a:pPr/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07632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EE7653-3A25-4D1D-86ED-08D251FE8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担当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D59E47-EB91-43BA-887D-172E8752CD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2C14D-2BA7-4443-AEFA-9E5A91354BDF}" type="slidenum">
              <a:rPr lang="ja-JP" altLang="en-US" smtClean="0"/>
              <a:pPr/>
              <a:t>15</a:t>
            </a:fld>
            <a:endParaRPr lang="en-US" altLang="ja-JP"/>
          </a:p>
        </p:txBody>
      </p:sp>
      <p:graphicFrame>
        <p:nvGraphicFramePr>
          <p:cNvPr id="5" name="コンテンツ プレースホルダー 1">
            <a:extLst>
              <a:ext uri="{FF2B5EF4-FFF2-40B4-BE49-F238E27FC236}">
                <a16:creationId xmlns:a16="http://schemas.microsoft.com/office/drawing/2014/main" id="{92A6F13F-F438-487B-910C-41D5113EEC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54818"/>
              </p:ext>
            </p:extLst>
          </p:nvPr>
        </p:nvGraphicFramePr>
        <p:xfrm>
          <a:off x="399517" y="1196975"/>
          <a:ext cx="8652941" cy="522477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32060">
                  <a:extLst>
                    <a:ext uri="{9D8B030D-6E8A-4147-A177-3AD203B41FA5}">
                      <a16:colId xmlns:a16="http://schemas.microsoft.com/office/drawing/2014/main" val="1209759420"/>
                    </a:ext>
                  </a:extLst>
                </a:gridCol>
                <a:gridCol w="1064159">
                  <a:extLst>
                    <a:ext uri="{9D8B030D-6E8A-4147-A177-3AD203B41FA5}">
                      <a16:colId xmlns:a16="http://schemas.microsoft.com/office/drawing/2014/main" val="12704051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2843161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114155267"/>
                    </a:ext>
                  </a:extLst>
                </a:gridCol>
                <a:gridCol w="830762">
                  <a:extLst>
                    <a:ext uri="{9D8B030D-6E8A-4147-A177-3AD203B41FA5}">
                      <a16:colId xmlns:a16="http://schemas.microsoft.com/office/drawing/2014/main" val="2970642882"/>
                    </a:ext>
                  </a:extLst>
                </a:gridCol>
                <a:gridCol w="1002434">
                  <a:extLst>
                    <a:ext uri="{9D8B030D-6E8A-4147-A177-3AD203B41FA5}">
                      <a16:colId xmlns:a16="http://schemas.microsoft.com/office/drawing/2014/main" val="2153304587"/>
                    </a:ext>
                  </a:extLst>
                </a:gridCol>
                <a:gridCol w="1002434">
                  <a:extLst>
                    <a:ext uri="{9D8B030D-6E8A-4147-A177-3AD203B41FA5}">
                      <a16:colId xmlns:a16="http://schemas.microsoft.com/office/drawing/2014/main" val="3668315756"/>
                    </a:ext>
                  </a:extLst>
                </a:gridCol>
                <a:gridCol w="1002434">
                  <a:extLst>
                    <a:ext uri="{9D8B030D-6E8A-4147-A177-3AD203B41FA5}">
                      <a16:colId xmlns:a16="http://schemas.microsoft.com/office/drawing/2014/main" val="2266414902"/>
                    </a:ext>
                  </a:extLst>
                </a:gridCol>
                <a:gridCol w="1002434">
                  <a:extLst>
                    <a:ext uri="{9D8B030D-6E8A-4147-A177-3AD203B41FA5}">
                      <a16:colId xmlns:a16="http://schemas.microsoft.com/office/drawing/2014/main" val="1214332403"/>
                    </a:ext>
                  </a:extLst>
                </a:gridCol>
              </a:tblGrid>
              <a:tr h="208991">
                <a:tc>
                  <a:txBody>
                    <a:bodyPr/>
                    <a:lstStyle/>
                    <a:p>
                      <a:pPr indent="0" algn="ctr"/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altLang="ja-JP" sz="1100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HP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altLang="ja-JP" sz="1100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Facebook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altLang="ja-JP" sz="1100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Twitter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altLang="ja-JP" sz="1100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Instagram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altLang="ja-JP" sz="1100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Line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altLang="ja-JP" sz="1100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YouTube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altLang="ja-JP" sz="1100" kern="100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TikTok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9023335"/>
                  </a:ext>
                </a:extLst>
              </a:tr>
              <a:tr h="208991">
                <a:tc rowSpan="2">
                  <a:txBody>
                    <a:bodyPr/>
                    <a:lstStyle/>
                    <a:p>
                      <a:pPr indent="0" algn="ctr"/>
                      <a:r>
                        <a:rPr lang="ja-JP" sz="11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リーダー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ja-JP" sz="11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早田 恭彦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ja-JP" altLang="en-US" sz="1100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kumimoji="1" lang="ja-JP" altLang="ja-JP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kumimoji="1" lang="ja-JP" altLang="ja-JP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kumimoji="1" lang="ja-JP" altLang="ja-JP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kumimoji="1" lang="ja-JP" altLang="ja-JP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kumimoji="1" lang="ja-JP" altLang="ja-JP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98998415"/>
                  </a:ext>
                </a:extLst>
              </a:tr>
              <a:tr h="208991">
                <a:tc vMerge="1">
                  <a:txBody>
                    <a:bodyPr/>
                    <a:lstStyle/>
                    <a:p>
                      <a:pPr indent="127000" algn="ctr"/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ja-JP" altLang="ja-JP" sz="11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木村 郁実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kern="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kumimoji="1" lang="ja-JP" altLang="ja-JP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kumimoji="1" lang="ja-JP" altLang="ja-JP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80400672"/>
                  </a:ext>
                </a:extLst>
              </a:tr>
              <a:tr h="208991">
                <a:tc rowSpan="3">
                  <a:txBody>
                    <a:bodyPr/>
                    <a:lstStyle/>
                    <a:p>
                      <a:pPr indent="0" algn="ctr"/>
                      <a:r>
                        <a:rPr lang="ja-JP" sz="1100" kern="10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総務</a:t>
                      </a:r>
                      <a:endParaRPr lang="ja-JP" sz="1100" kern="1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ja-JP" sz="1100" kern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竹本 有希</a:t>
                      </a:r>
                      <a:endParaRPr 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kumimoji="1" lang="ja-JP" altLang="ja-JP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endParaRPr 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7852237"/>
                  </a:ext>
                </a:extLst>
              </a:tr>
              <a:tr h="208991">
                <a:tc vMerge="1">
                  <a:txBody>
                    <a:bodyPr/>
                    <a:lstStyle/>
                    <a:p>
                      <a:pPr indent="127000" algn="just"/>
                      <a:endParaRPr lang="ja-JP" sz="1400" kern="1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ja-JP" altLang="ja-JP" sz="1100" kern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関 美雪</a:t>
                      </a:r>
                      <a:endParaRPr 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kumimoji="1" lang="ja-JP" altLang="ja-JP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endParaRPr 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endParaRPr 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6052561"/>
                  </a:ext>
                </a:extLst>
              </a:tr>
              <a:tr h="208991">
                <a:tc vMerge="1">
                  <a:txBody>
                    <a:bodyPr/>
                    <a:lstStyle/>
                    <a:p>
                      <a:pPr indent="127000" algn="just"/>
                      <a:endParaRPr lang="ja-JP" sz="1400" kern="1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ja-JP" altLang="ja-JP" sz="11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丁野 梨沙</a:t>
                      </a:r>
                      <a:endParaRPr 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kumimoji="1" lang="ja-JP" altLang="ja-JP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9604559"/>
                  </a:ext>
                </a:extLst>
              </a:tr>
              <a:tr h="208991">
                <a:tc rowSpan="5"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100" kern="10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競技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100" kern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龍 家圭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kumimoji="1" lang="ja-JP" altLang="ja-JP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7130292"/>
                  </a:ext>
                </a:extLst>
              </a:tr>
              <a:tr h="208991">
                <a:tc vMerge="1">
                  <a:txBody>
                    <a:bodyPr/>
                    <a:lstStyle/>
                    <a:p>
                      <a:pPr marL="0" marR="0" lvl="0" indent="127000" algn="just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sz="1400" kern="1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100" kern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鈴木 あみ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kumimoji="1" lang="ja-JP" altLang="ja-JP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7683680"/>
                  </a:ext>
                </a:extLst>
              </a:tr>
              <a:tr h="208991">
                <a:tc vMerge="1">
                  <a:txBody>
                    <a:bodyPr/>
                    <a:lstStyle/>
                    <a:p>
                      <a:pPr marL="0" marR="0" lvl="0" indent="127000" algn="just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sz="1400" kern="1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1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小寺 夏鈴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kumimoji="1" lang="ja-JP" altLang="ja-JP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9613779"/>
                  </a:ext>
                </a:extLst>
              </a:tr>
              <a:tr h="208991">
                <a:tc vMerge="1">
                  <a:txBody>
                    <a:bodyPr/>
                    <a:lstStyle/>
                    <a:p>
                      <a:pPr marL="0" marR="0" lvl="0" indent="127000" algn="just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sz="1400" kern="1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1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杉田 愛子</a:t>
                      </a: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kumimoji="1" lang="ja-JP" altLang="ja-JP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6910814"/>
                  </a:ext>
                </a:extLst>
              </a:tr>
              <a:tr h="208991">
                <a:tc vMerge="1">
                  <a:txBody>
                    <a:bodyPr/>
                    <a:lstStyle/>
                    <a:p>
                      <a:pPr indent="127000" algn="just"/>
                      <a:endParaRPr lang="ja-JP" sz="1400" kern="1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ja-JP" altLang="ja-JP" sz="11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李 太喜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kumimoji="1" lang="ja-JP" altLang="ja-JP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63482087"/>
                  </a:ext>
                </a:extLst>
              </a:tr>
              <a:tr h="208991">
                <a:tc rowSpan="4"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100" kern="10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普及</a:t>
                      </a:r>
                      <a:endParaRPr lang="ja-JP" altLang="ja-JP" sz="1100" kern="1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ja-JP" altLang="ja-JP" sz="11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岡野 裕之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kumimoji="1" lang="ja-JP" altLang="ja-JP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8222965"/>
                  </a:ext>
                </a:extLst>
              </a:tr>
              <a:tr h="208991">
                <a:tc vMerge="1">
                  <a:txBody>
                    <a:bodyPr/>
                    <a:lstStyle/>
                    <a:p>
                      <a:pPr marL="0" marR="0" lvl="0" indent="127000" algn="just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sz="1100" kern="1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1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浜松 秀明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kumimoji="1" lang="ja-JP" altLang="ja-JP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7549216"/>
                  </a:ext>
                </a:extLst>
              </a:tr>
              <a:tr h="208991">
                <a:tc vMerge="1">
                  <a:txBody>
                    <a:bodyPr/>
                    <a:lstStyle/>
                    <a:p>
                      <a:pPr marL="0" marR="0" lvl="0" indent="127000" algn="just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sz="1100" kern="1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1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若島 恵介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kumimoji="1" lang="ja-JP" altLang="ja-JP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7100521"/>
                  </a:ext>
                </a:extLst>
              </a:tr>
              <a:tr h="208991">
                <a:tc vMerge="1">
                  <a:txBody>
                    <a:bodyPr/>
                    <a:lstStyle/>
                    <a:p>
                      <a:pPr marL="0" marR="0" lvl="0" indent="127000" algn="just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sz="1100" kern="1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1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山谷 佳名恵</a:t>
                      </a: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kumimoji="1" lang="ja-JP" altLang="ja-JP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8222207"/>
                  </a:ext>
                </a:extLst>
              </a:tr>
              <a:tr h="208991">
                <a:tc rowSpan="2"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100" kern="10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審判</a:t>
                      </a:r>
                      <a:endParaRPr lang="ja-JP" sz="1100" kern="1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100" kern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大鳥井 浩一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kumimoji="1" lang="ja-JP" altLang="ja-JP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1035254"/>
                  </a:ext>
                </a:extLst>
              </a:tr>
              <a:tr h="208991">
                <a:tc vMerge="1">
                  <a:txBody>
                    <a:bodyPr/>
                    <a:lstStyle/>
                    <a:p>
                      <a:pPr marL="0" marR="0" lvl="0" indent="127000" algn="just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sz="1100" kern="1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100" kern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小穴 幸子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kumimoji="1" lang="ja-JP" altLang="ja-JP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9457625"/>
                  </a:ext>
                </a:extLst>
              </a:tr>
              <a:tr h="208991">
                <a:tc rowSpan="2"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100" kern="10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関西</a:t>
                      </a:r>
                      <a:endParaRPr lang="ja-JP" sz="1100" kern="1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1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伊藤 匠悟</a:t>
                      </a: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kumimoji="1" lang="ja-JP" altLang="ja-JP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1091775"/>
                  </a:ext>
                </a:extLst>
              </a:tr>
              <a:tr h="208991">
                <a:tc vMerge="1">
                  <a:txBody>
                    <a:bodyPr/>
                    <a:lstStyle/>
                    <a:p>
                      <a:pPr marL="0" marR="0" lvl="0" indent="127000" algn="just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sz="1100" kern="1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100" kern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角田 真紀</a:t>
                      </a: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kumimoji="1" lang="ja-JP" altLang="ja-JP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369157"/>
                  </a:ext>
                </a:extLst>
              </a:tr>
              <a:tr h="208991">
                <a:tc rowSpan="2">
                  <a:txBody>
                    <a:bodyPr/>
                    <a:lstStyle/>
                    <a:p>
                      <a:pPr indent="0" algn="ctr"/>
                      <a:r>
                        <a:rPr lang="ja-JP" altLang="en-US" sz="1100" kern="10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キャロット</a:t>
                      </a:r>
                      <a:endParaRPr lang="ja-JP" sz="1100" kern="1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kumimoji="1" lang="ja-JP" altLang="ja-JP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木村 郁実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kumimoji="1" lang="ja-JP" altLang="ja-JP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8881831"/>
                  </a:ext>
                </a:extLst>
              </a:tr>
              <a:tr h="208991">
                <a:tc vMerge="1">
                  <a:txBody>
                    <a:bodyPr/>
                    <a:lstStyle/>
                    <a:p>
                      <a:pPr indent="127000" algn="just"/>
                      <a:endParaRPr lang="ja-JP" sz="1100" kern="1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kumimoji="1" lang="ja-JP" altLang="ja-JP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山谷 佳名恵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kumimoji="1" lang="ja-JP" altLang="ja-JP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9258743"/>
                  </a:ext>
                </a:extLst>
              </a:tr>
              <a:tr h="208991">
                <a:tc rowSpan="4">
                  <a:txBody>
                    <a:bodyPr/>
                    <a:lstStyle/>
                    <a:p>
                      <a:pPr indent="0" algn="ctr"/>
                      <a:r>
                        <a:rPr lang="ja-JP" altLang="en-US" sz="1100" kern="10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ホースフェス</a:t>
                      </a:r>
                      <a:endParaRPr lang="ja-JP" sz="1100" kern="1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ja-JP" altLang="ja-JP" sz="11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木村 郁実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kumimoji="1" lang="ja-JP" altLang="ja-JP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5979238"/>
                  </a:ext>
                </a:extLst>
              </a:tr>
              <a:tr h="208991">
                <a:tc vMerge="1">
                  <a:txBody>
                    <a:bodyPr/>
                    <a:lstStyle/>
                    <a:p>
                      <a:pPr indent="127000" algn="just"/>
                      <a:endParaRPr lang="ja-JP" sz="1100" kern="1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ja-JP" altLang="ja-JP" sz="11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岡野 裕之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kumimoji="1" lang="ja-JP" altLang="ja-JP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9283372"/>
                  </a:ext>
                </a:extLst>
              </a:tr>
              <a:tr h="208991">
                <a:tc vMerge="1">
                  <a:txBody>
                    <a:bodyPr/>
                    <a:lstStyle/>
                    <a:p>
                      <a:pPr indent="127000" algn="just"/>
                      <a:endParaRPr lang="ja-JP" sz="1100" kern="1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ja-JP" altLang="ja-JP" sz="11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浜松 秀明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kumimoji="1" lang="ja-JP" altLang="ja-JP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4482684"/>
                  </a:ext>
                </a:extLst>
              </a:tr>
              <a:tr h="208991">
                <a:tc vMerge="1">
                  <a:txBody>
                    <a:bodyPr/>
                    <a:lstStyle/>
                    <a:p>
                      <a:pPr indent="127000" algn="just"/>
                      <a:endParaRPr lang="ja-JP" sz="1100" kern="1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ja-JP" altLang="ja-JP" sz="11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杉田 愛子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kumimoji="1" lang="ja-JP" altLang="ja-JP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Century" panose="02040604050505020304" pitchFamily="18" charset="0"/>
                          <a:ea typeface="Century" panose="02040604050505020304" pitchFamily="18" charset="0"/>
                          <a:cs typeface="Century" panose="02040604050505020304" pitchFamily="18" charset="0"/>
                        </a:rPr>
                        <a:t>〇</a:t>
                      </a:r>
                      <a:endParaRPr lang="ja-JP" altLang="ja-JP" sz="11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endParaRPr lang="ja-JP" sz="11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45659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768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181388-D729-43CE-8CCF-60C186FE4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注意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8D12D0-4E13-4A8A-8CE5-09084618C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sz="2000" dirty="0"/>
              <a:t>内容の確認</a:t>
            </a:r>
          </a:p>
          <a:p>
            <a:pPr lvl="1" eaLnBrk="1" hangingPunct="1"/>
            <a:r>
              <a:rPr lang="ja-JP" altLang="en-US" sz="1800" dirty="0"/>
              <a:t>虚偽や誤った情報、疑似科学な情報を掲載していないか</a:t>
            </a:r>
          </a:p>
          <a:p>
            <a:pPr lvl="1" eaLnBrk="1" hangingPunct="1"/>
            <a:r>
              <a:rPr lang="ja-JP" altLang="en-US" sz="1800" dirty="0"/>
              <a:t>特定の個人や団体、主義・主張を宣伝・称賛・推奨・誹謗・中傷するような内容でないか</a:t>
            </a:r>
          </a:p>
          <a:p>
            <a:pPr lvl="2" eaLnBrk="1" hangingPunct="1"/>
            <a:r>
              <a:rPr lang="ja-JP" altLang="en-US" sz="1600" dirty="0"/>
              <a:t>特に宗教的、政治的なものなど</a:t>
            </a:r>
            <a:endParaRPr lang="en-US" altLang="ja-JP" sz="1600" dirty="0"/>
          </a:p>
          <a:p>
            <a:pPr lvl="1" eaLnBrk="1" hangingPunct="1"/>
            <a:r>
              <a:rPr lang="ja-JP" altLang="en-US" sz="1800" dirty="0"/>
              <a:t>センシティブなトピックや誤解を招くような内容・表現でないか</a:t>
            </a:r>
            <a:endParaRPr lang="en-US" altLang="ja-JP" sz="1800" dirty="0"/>
          </a:p>
          <a:p>
            <a:pPr lvl="2" eaLnBrk="1" hangingPunct="1"/>
            <a:r>
              <a:rPr lang="ja-JP" altLang="en-US" sz="1600" dirty="0"/>
              <a:t>アニマル・ホースウェルフェア関連、馬への対応、馬肉などに関する話題</a:t>
            </a:r>
            <a:endParaRPr lang="en-US" altLang="ja-JP" sz="1600" dirty="0"/>
          </a:p>
          <a:p>
            <a:pPr lvl="1" eaLnBrk="1" hangingPunct="1"/>
            <a:r>
              <a:rPr lang="ja-JP" altLang="en-US" sz="1800" dirty="0"/>
              <a:t>機密情報・個人情報を含んでいないか</a:t>
            </a:r>
          </a:p>
          <a:p>
            <a:pPr lvl="1" eaLnBrk="1" hangingPunct="1"/>
            <a:r>
              <a:rPr lang="ja-JP" altLang="en-US" sz="1800" dirty="0"/>
              <a:t>他者の著作権・肖像権等を侵害していないか</a:t>
            </a:r>
            <a:endParaRPr lang="en-US" altLang="ja-JP" sz="1800" dirty="0"/>
          </a:p>
          <a:p>
            <a:pPr lvl="2" eaLnBrk="1" hangingPunct="1"/>
            <a:r>
              <a:rPr lang="ja-JP" altLang="en-US" sz="1600" dirty="0"/>
              <a:t>馬には肖像権はないがオーナーや乗馬クラブへの配慮は必要</a:t>
            </a:r>
            <a:endParaRPr lang="en-US" altLang="ja-JP" sz="1600" dirty="0"/>
          </a:p>
          <a:p>
            <a:pPr lvl="1" eaLnBrk="1" hangingPunct="1"/>
            <a:r>
              <a:rPr lang="ja-JP" altLang="en-US" sz="1800" dirty="0"/>
              <a:t>その他、公序良俗に反するもの、常識的、社会的に逸脱した内容、記述はないか</a:t>
            </a:r>
          </a:p>
          <a:p>
            <a:pPr lvl="1"/>
            <a:r>
              <a:rPr kumimoji="1" lang="ja-JP" altLang="en-US" sz="1800" dirty="0"/>
              <a:t>炎上ネタへの便乗、個人的なアフィリエイトリンクを含むものなども避ける</a:t>
            </a:r>
            <a:endParaRPr kumimoji="1" lang="en-US" altLang="ja-JP" sz="1800" dirty="0"/>
          </a:p>
          <a:p>
            <a:pPr lvl="1"/>
            <a:r>
              <a:rPr lang="ja-JP" altLang="en-US" sz="1800" dirty="0"/>
              <a:t>言い合い、議論はしない</a:t>
            </a:r>
            <a:endParaRPr lang="en-US" altLang="ja-JP" sz="1800" dirty="0"/>
          </a:p>
          <a:p>
            <a:r>
              <a:rPr kumimoji="1" lang="ja-JP" altLang="en-US" sz="2000" dirty="0"/>
              <a:t>自分の個人的なアカウント・ほかのアカウントと間違えない</a:t>
            </a:r>
            <a:endParaRPr kumimoji="1" lang="en-US" altLang="ja-JP" sz="2000" dirty="0"/>
          </a:p>
          <a:p>
            <a:pPr lvl="1"/>
            <a:r>
              <a:rPr kumimoji="1" lang="ja-JP" altLang="en-US" sz="1700" dirty="0"/>
              <a:t>投稿・返信などアクション前に必ず確認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6965A0-843F-494B-9B7E-2D44E8F52B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2C14D-2BA7-4443-AEFA-9E5A91354BDF}" type="slidenum">
              <a:rPr lang="ja-JP" altLang="en-US" smtClean="0"/>
              <a:pPr/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64062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303579-77E2-47B8-A869-D56E7552D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投稿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816A6B-992D-4656-A404-88BA8C145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000" dirty="0"/>
              <a:t>丁寧な投稿を心がける、でも</a:t>
            </a:r>
            <a:r>
              <a:rPr kumimoji="1" lang="en-US" altLang="ja-JP" sz="2000" dirty="0"/>
              <a:t>SNS</a:t>
            </a:r>
            <a:r>
              <a:rPr kumimoji="1" lang="ja-JP" altLang="en-US" sz="2000" dirty="0"/>
              <a:t>などでは遊び心があるといい</a:t>
            </a:r>
            <a:endParaRPr kumimoji="1" lang="en-US" altLang="ja-JP" sz="2000" dirty="0"/>
          </a:p>
          <a:p>
            <a:r>
              <a:rPr kumimoji="1" lang="ja-JP" altLang="en-US" sz="2000" dirty="0"/>
              <a:t>ポジティブな投稿を心がける</a:t>
            </a:r>
            <a:endParaRPr kumimoji="1" lang="en-US" altLang="ja-JP" sz="2000" dirty="0"/>
          </a:p>
          <a:p>
            <a:r>
              <a:rPr lang="ja-JP" altLang="en-US" sz="2000" dirty="0"/>
              <a:t>読者・聴衆・観客との双方向を心がけ、ファンを増やす</a:t>
            </a:r>
            <a:endParaRPr lang="en-US" altLang="ja-JP" sz="2000" dirty="0"/>
          </a:p>
          <a:p>
            <a:pPr lvl="1"/>
            <a:r>
              <a:rPr kumimoji="1" lang="ja-JP" altLang="en-US" sz="1800" dirty="0"/>
              <a:t>コメントが付いたらコメントを返す、いいねをつける、等</a:t>
            </a:r>
            <a:endParaRPr kumimoji="1" lang="en-US" altLang="ja-JP" sz="1800" dirty="0"/>
          </a:p>
          <a:p>
            <a:r>
              <a:rPr lang="ja-JP" altLang="en-US" sz="2000" dirty="0"/>
              <a:t>怪しい人とつながらない、フォローしない、</a:t>
            </a:r>
            <a:r>
              <a:rPr lang="en-US" altLang="ja-JP" sz="2000" dirty="0"/>
              <a:t>RT</a:t>
            </a:r>
            <a:r>
              <a:rPr lang="ja-JP" altLang="en-US" sz="2000" dirty="0"/>
              <a:t>・引用しない</a:t>
            </a:r>
            <a:endParaRPr lang="en-US" altLang="ja-JP" sz="2000" dirty="0"/>
          </a:p>
          <a:p>
            <a:r>
              <a:rPr kumimoji="1" lang="ja-JP" altLang="en-US" sz="2000" dirty="0"/>
              <a:t>定期的な投稿を心がける</a:t>
            </a:r>
            <a:endParaRPr kumimoji="1" lang="en-US" altLang="ja-JP" sz="2000" dirty="0"/>
          </a:p>
          <a:p>
            <a:pPr lvl="1"/>
            <a:r>
              <a:rPr lang="ja-JP" altLang="en-US" sz="1800" dirty="0"/>
              <a:t>週に</a:t>
            </a:r>
            <a:r>
              <a:rPr lang="en-US" altLang="ja-JP" sz="1800" dirty="0"/>
              <a:t>1</a:t>
            </a:r>
            <a:r>
              <a:rPr lang="ja-JP" altLang="en-US" sz="1800" dirty="0"/>
              <a:t>度くらいは何か投稿</a:t>
            </a:r>
            <a:endParaRPr lang="en-US" altLang="ja-JP" sz="1800" dirty="0"/>
          </a:p>
          <a:p>
            <a:r>
              <a:rPr kumimoji="1" lang="ja-JP" altLang="en-US" sz="2000" dirty="0"/>
              <a:t>大会やイベント時以外には連続した多数の投稿は控える</a:t>
            </a:r>
            <a:endParaRPr kumimoji="1" lang="en-US" altLang="ja-JP" sz="2000" dirty="0"/>
          </a:p>
          <a:p>
            <a:r>
              <a:rPr lang="ja-JP" altLang="en-US" sz="2000" dirty="0"/>
              <a:t>協力関係にあるアカウントにはいいねや引用を多めに</a:t>
            </a:r>
            <a:endParaRPr lang="en-US" altLang="ja-JP" sz="2000" dirty="0"/>
          </a:p>
          <a:p>
            <a:pPr lvl="1"/>
            <a:r>
              <a:rPr kumimoji="1" lang="ja-JP" altLang="en-US" sz="1800" dirty="0"/>
              <a:t>学馬連、学生馬術部、馬具屋さん、乗馬クラブ、雑誌、関係者、有名人等</a:t>
            </a:r>
            <a:endParaRPr kumimoji="1" lang="en-US" altLang="ja-JP" sz="1800" dirty="0"/>
          </a:p>
          <a:p>
            <a:r>
              <a:rPr lang="ja-JP" altLang="en-US" sz="2000" dirty="0"/>
              <a:t>投稿へのいいね、コメント、引用、シェア等は確認するようにする</a:t>
            </a:r>
            <a:endParaRPr lang="en-US" altLang="ja-JP" sz="2000" dirty="0"/>
          </a:p>
          <a:p>
            <a:pPr lvl="1"/>
            <a:r>
              <a:rPr kumimoji="1" lang="ja-JP" altLang="en-US" sz="1800" dirty="0"/>
              <a:t>ファン獲得、反応の確認、間違い等の早期発見、炎上への早めの対策</a:t>
            </a:r>
            <a:endParaRPr kumimoji="1" lang="en-US" altLang="ja-JP" sz="1800" dirty="0"/>
          </a:p>
          <a:p>
            <a:r>
              <a:rPr lang="ja-JP" altLang="en-US" sz="2000" dirty="0"/>
              <a:t>特定の話題には反応しない、中立・ニュートラルな立場を示すなど</a:t>
            </a:r>
            <a:endParaRPr kumimoji="1" lang="en-US" altLang="ja-JP" sz="2000" dirty="0"/>
          </a:p>
          <a:p>
            <a:pPr lvl="1"/>
            <a:endParaRPr kumimoji="1" lang="ja-JP" altLang="en-US" sz="1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1DB9C1-7F6E-4B5E-ABD9-C6DAB0D3AA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2C14D-2BA7-4443-AEFA-9E5A91354BDF}" type="slidenum">
              <a:rPr lang="ja-JP" altLang="en-US" smtClean="0"/>
              <a:pPr/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0933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ED1E02-CE66-49BD-B901-370C67EA2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メッセージ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790522-AD29-4F13-B55E-E44500485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000" dirty="0"/>
              <a:t>こちらから積極的にメッセージはしない</a:t>
            </a:r>
            <a:endParaRPr kumimoji="1" lang="en-US" altLang="ja-JP" sz="2000" dirty="0"/>
          </a:p>
          <a:p>
            <a:r>
              <a:rPr kumimoji="1" lang="en-US" altLang="ja-JP" sz="2000" dirty="0"/>
              <a:t>DM</a:t>
            </a:r>
            <a:r>
              <a:rPr kumimoji="1" lang="ja-JP" altLang="en-US" sz="2000" dirty="0"/>
              <a:t>などのメッセージを放置しない</a:t>
            </a:r>
            <a:endParaRPr kumimoji="1" lang="en-US" altLang="ja-JP" sz="2000" dirty="0"/>
          </a:p>
          <a:p>
            <a:pPr lvl="1"/>
            <a:r>
              <a:rPr lang="en-US" altLang="ja-JP" sz="1800" dirty="0"/>
              <a:t>SPAM</a:t>
            </a:r>
            <a:r>
              <a:rPr lang="ja-JP" altLang="en-US" sz="1800" dirty="0"/>
              <a:t>などのメッセージは運営へ報告</a:t>
            </a:r>
            <a:endParaRPr lang="en-US" altLang="ja-JP" sz="1800" dirty="0"/>
          </a:p>
          <a:p>
            <a:pPr lvl="1"/>
            <a:r>
              <a:rPr lang="en-US" altLang="ja-JP" sz="1800" dirty="0"/>
              <a:t>1</a:t>
            </a:r>
            <a:r>
              <a:rPr lang="ja-JP" altLang="en-US" sz="1800" dirty="0"/>
              <a:t>日以内の返信が望ましい</a:t>
            </a:r>
            <a:endParaRPr lang="en-US" altLang="ja-JP" sz="1800" dirty="0"/>
          </a:p>
          <a:p>
            <a:r>
              <a:rPr kumimoji="1" lang="ja-JP" altLang="en-US" sz="2000" dirty="0"/>
              <a:t>対応が難しいものは広報委員会へ報告し対応を検討</a:t>
            </a:r>
            <a:endParaRPr kumimoji="1" lang="en-US" altLang="ja-JP" sz="2000" dirty="0"/>
          </a:p>
          <a:p>
            <a:r>
              <a:rPr lang="ja-JP" altLang="en-US" sz="2000" dirty="0"/>
              <a:t>連盟関連のものは、社馬連事務局宛に問い合わせてもらうようにガイド</a:t>
            </a:r>
            <a:endParaRPr lang="en-US" altLang="ja-JP" sz="2000" dirty="0"/>
          </a:p>
          <a:p>
            <a:pPr lvl="1"/>
            <a:r>
              <a:rPr lang="ja-JP" altLang="en-US" sz="1700" dirty="0"/>
              <a:t>対応先が分かる場合は、直接委員会や理事・委員へ連絡するのもアリ</a:t>
            </a:r>
            <a:endParaRPr lang="en-US" altLang="ja-JP" sz="1700" dirty="0"/>
          </a:p>
          <a:p>
            <a:pPr lvl="2"/>
            <a:r>
              <a:rPr lang="en-US" altLang="ja-JP" sz="1400" dirty="0"/>
              <a:t>Cc:</a:t>
            </a:r>
            <a:r>
              <a:rPr lang="ja-JP" altLang="en-US" sz="1400" dirty="0"/>
              <a:t> 広報委員会で連絡</a:t>
            </a:r>
            <a:endParaRPr lang="en-US" altLang="ja-JP" sz="1400" dirty="0"/>
          </a:p>
          <a:p>
            <a:r>
              <a:rPr lang="ja-JP" altLang="en-US" sz="2000" dirty="0"/>
              <a:t>メッセージの内容と対応結果を広報委員会へ適時報告</a:t>
            </a:r>
            <a:endParaRPr lang="en-US" altLang="ja-JP" sz="2000" dirty="0"/>
          </a:p>
          <a:p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890283-9A81-45C8-B84F-79B29243DF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2C14D-2BA7-4443-AEFA-9E5A91354BDF}" type="slidenum">
              <a:rPr lang="ja-JP" altLang="en-US" smtClean="0"/>
              <a:pPr/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95324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CCF3C3-BD1A-4247-8763-09A5EC4E8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炎上対策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443CB9-1B79-4284-9EB5-A251A230B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000" dirty="0"/>
              <a:t>そもそも炎上しないように注意する</a:t>
            </a:r>
            <a:endParaRPr kumimoji="1" lang="en-US" altLang="ja-JP" sz="2000" dirty="0"/>
          </a:p>
          <a:p>
            <a:r>
              <a:rPr lang="ja-JP" altLang="en-US" sz="2000" dirty="0"/>
              <a:t>軽微な間違い等は早めに謝って訂正するのもアリ</a:t>
            </a:r>
            <a:endParaRPr lang="en-US" altLang="ja-JP" sz="2000" dirty="0"/>
          </a:p>
          <a:p>
            <a:r>
              <a:rPr lang="ja-JP" altLang="en-US" sz="2000" dirty="0"/>
              <a:t>炎上しそうなときは早めに対処する</a:t>
            </a:r>
            <a:endParaRPr lang="en-US" altLang="ja-JP" sz="2000" dirty="0"/>
          </a:p>
          <a:p>
            <a:pPr lvl="1"/>
            <a:r>
              <a:rPr lang="ja-JP" altLang="en-US" sz="1800" dirty="0"/>
              <a:t>消しても魚拓を取られているので証拠は残ってしまうが、消してしまうのも</a:t>
            </a:r>
            <a:r>
              <a:rPr lang="en-US" altLang="ja-JP" sz="1800" dirty="0"/>
              <a:t>1</a:t>
            </a:r>
            <a:r>
              <a:rPr lang="ja-JP" altLang="en-US" sz="1800" dirty="0"/>
              <a:t>つの対処方法</a:t>
            </a:r>
            <a:endParaRPr lang="en-US" altLang="ja-JP" sz="1800" dirty="0"/>
          </a:p>
          <a:p>
            <a:r>
              <a:rPr lang="ja-JP" altLang="en-US" sz="2000" dirty="0"/>
              <a:t>議論・言い合い・言い訳はしない</a:t>
            </a:r>
            <a:endParaRPr lang="en-US" altLang="ja-JP" sz="2000" dirty="0"/>
          </a:p>
          <a:p>
            <a:pPr lvl="1"/>
            <a:r>
              <a:rPr lang="ja-JP" altLang="en-US" sz="1700" dirty="0"/>
              <a:t>理解しあえないので、時間の無駄</a:t>
            </a:r>
            <a:endParaRPr lang="en-US" altLang="ja-JP" sz="1700" dirty="0"/>
          </a:p>
          <a:p>
            <a:r>
              <a:rPr lang="ja-JP" altLang="en-US" sz="2000" dirty="0"/>
              <a:t>偏った主張をするアカウントなどに絡まれた場合</a:t>
            </a:r>
            <a:endParaRPr lang="en-US" altLang="ja-JP" sz="2000" dirty="0"/>
          </a:p>
          <a:p>
            <a:pPr lvl="1"/>
            <a:r>
              <a:rPr lang="ja-JP" altLang="en-US" sz="1800" dirty="0"/>
              <a:t>基本的にスルーするのがよい</a:t>
            </a:r>
            <a:endParaRPr lang="en-US" altLang="ja-JP" sz="1800" dirty="0"/>
          </a:p>
          <a:p>
            <a:pPr lvl="2"/>
            <a:r>
              <a:rPr lang="ja-JP" altLang="en-US" sz="1600" dirty="0"/>
              <a:t>どう反応しても面倒</a:t>
            </a:r>
            <a:endParaRPr lang="en-US" altLang="ja-JP" sz="1600" dirty="0"/>
          </a:p>
          <a:p>
            <a:pPr lvl="1"/>
            <a:r>
              <a:rPr lang="ja-JP" altLang="en-US" sz="1800" dirty="0"/>
              <a:t>面倒な場合はブロックもアリ</a:t>
            </a:r>
            <a:endParaRPr lang="en-US" altLang="ja-JP" sz="1800" dirty="0"/>
          </a:p>
          <a:p>
            <a:r>
              <a:rPr lang="ja-JP" altLang="en-US" sz="2000" dirty="0"/>
              <a:t>炎上しそう、炎上したなどの場合には広報委員会へ報告</a:t>
            </a:r>
            <a:endParaRPr lang="en-US" altLang="ja-JP" sz="2000" dirty="0"/>
          </a:p>
          <a:p>
            <a:endParaRPr lang="en-US" altLang="ja-JP" sz="2000" dirty="0"/>
          </a:p>
          <a:p>
            <a:pPr lvl="1"/>
            <a:endParaRPr lang="en-US" altLang="ja-JP" sz="1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0CEF63-79D2-4396-95FD-35A23D0443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2C14D-2BA7-4443-AEFA-9E5A91354BDF}" type="slidenum">
              <a:rPr lang="ja-JP" altLang="en-US" smtClean="0"/>
              <a:pPr/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00612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広報委員会 メンバー</a:t>
            </a:r>
          </a:p>
        </p:txBody>
      </p:sp>
      <p:graphicFrame>
        <p:nvGraphicFramePr>
          <p:cNvPr id="2" name="コンテンツ プレースホルダー 1">
            <a:extLst>
              <a:ext uri="{FF2B5EF4-FFF2-40B4-BE49-F238E27FC236}">
                <a16:creationId xmlns:a16="http://schemas.microsoft.com/office/drawing/2014/main" id="{1D446D67-E1A8-46EE-8F9D-7871E29F83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27455"/>
              </p:ext>
            </p:extLst>
          </p:nvPr>
        </p:nvGraphicFramePr>
        <p:xfrm>
          <a:off x="837370" y="1484784"/>
          <a:ext cx="7777236" cy="406367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01295">
                  <a:extLst>
                    <a:ext uri="{9D8B030D-6E8A-4147-A177-3AD203B41FA5}">
                      <a16:colId xmlns:a16="http://schemas.microsoft.com/office/drawing/2014/main" val="1209759420"/>
                    </a:ext>
                  </a:extLst>
                </a:gridCol>
                <a:gridCol w="6075941">
                  <a:extLst>
                    <a:ext uri="{9D8B030D-6E8A-4147-A177-3AD203B41FA5}">
                      <a16:colId xmlns:a16="http://schemas.microsoft.com/office/drawing/2014/main" val="1270405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127000" algn="just"/>
                      <a:endParaRPr lang="ja-JP" sz="14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indent="127000" algn="just"/>
                      <a:endParaRPr lang="ja-JP" sz="14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1149023335"/>
                  </a:ext>
                </a:extLst>
              </a:tr>
              <a:tr h="363822">
                <a:tc>
                  <a:txBody>
                    <a:bodyPr/>
                    <a:lstStyle/>
                    <a:p>
                      <a:pPr indent="127000" algn="just"/>
                      <a:r>
                        <a:rPr lang="ja-JP" sz="14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リーダー</a:t>
                      </a:r>
                      <a:endParaRPr lang="ja-JP" sz="14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indent="127000" algn="just"/>
                      <a:r>
                        <a:rPr lang="ja-JP" sz="14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早田 恭彦、木村 郁実</a:t>
                      </a:r>
                      <a:r>
                        <a:rPr lang="ja-JP" altLang="en-US" sz="14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、</a:t>
                      </a:r>
                      <a:r>
                        <a:rPr lang="en-US" altLang="ja-JP" sz="14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</a:t>
                      </a:r>
                      <a:r>
                        <a:rPr lang="ja-JP" altLang="en-US" sz="14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児玉 彰</a:t>
                      </a:r>
                      <a:r>
                        <a:rPr lang="en-US" altLang="ja-JP" sz="14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)</a:t>
                      </a:r>
                      <a:endParaRPr lang="ja-JP" sz="14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1198998415"/>
                  </a:ext>
                </a:extLst>
              </a:tr>
              <a:tr h="363822">
                <a:tc>
                  <a:txBody>
                    <a:bodyPr/>
                    <a:lstStyle/>
                    <a:p>
                      <a:pPr indent="127000" algn="just"/>
                      <a:r>
                        <a:rPr lang="ja-JP" sz="1400" kern="10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総務</a:t>
                      </a:r>
                      <a:endParaRPr lang="ja-JP" sz="1400" kern="1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indent="127000" algn="just"/>
                      <a:r>
                        <a:rPr lang="ja-JP" sz="1400" kern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竹本 有希、関 美雪、</a:t>
                      </a:r>
                      <a:r>
                        <a:rPr lang="ja-JP" sz="14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丁野 梨沙</a:t>
                      </a: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259785223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marL="0" marR="0" lvl="0" indent="127000" algn="just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400" kern="10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競技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127000" algn="just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400" kern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龍 家圭、鈴木 あみ、</a:t>
                      </a:r>
                      <a:r>
                        <a:rPr lang="ja-JP" altLang="ja-JP" sz="14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小寺 夏鈴、杉田 愛子、李 太喜</a:t>
                      </a: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3997130292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marL="0" marR="0" lvl="0" indent="127000" algn="just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400" kern="10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普及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127000" algn="just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4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岡野 裕之、浜松 秀明、若島 恵介、山谷 佳名恵</a:t>
                      </a: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927683680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marL="0" marR="0" lvl="0" indent="127000" algn="just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400" kern="10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審判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127000" algn="just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400" kern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大鳥井 浩一、小穴 幸子</a:t>
                      </a:r>
                      <a:endParaRPr lang="ja-JP" altLang="ja-JP" sz="14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3729613779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marL="0" marR="0" lvl="0" indent="127000" algn="just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400" kern="10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関西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127000" algn="just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4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伊藤 匠悟、</a:t>
                      </a:r>
                      <a:r>
                        <a:rPr lang="ja-JP" altLang="ja-JP" sz="1400" kern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角田 真紀</a:t>
                      </a:r>
                      <a:endParaRPr lang="ja-JP" altLang="ja-JP" sz="14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2036910814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indent="127000" algn="just"/>
                      <a:r>
                        <a:rPr lang="ja-JP" altLang="en-US" sz="1400" kern="10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キャロット</a:t>
                      </a:r>
                      <a:endParaRPr lang="ja-JP" sz="1400" kern="1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indent="127000" algn="just"/>
                      <a:r>
                        <a:rPr kumimoji="1" lang="ja-JP" altLang="ja-JP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木村 郁実、山谷 佳名恵</a:t>
                      </a:r>
                      <a:endParaRPr lang="ja-JP" sz="14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386348208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indent="127000" algn="just"/>
                      <a:r>
                        <a:rPr lang="ja-JP" altLang="en-US" sz="1400" kern="10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ホースフェス</a:t>
                      </a:r>
                      <a:r>
                        <a:rPr lang="en-US" altLang="ja-JP" sz="1400" kern="10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</a:t>
                      </a:r>
                      <a:r>
                        <a:rPr lang="ja-JP" altLang="en-US" sz="1400" kern="10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仮</a:t>
                      </a:r>
                      <a:r>
                        <a:rPr lang="en-US" altLang="ja-JP" sz="1400" kern="10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)</a:t>
                      </a:r>
                      <a:endParaRPr lang="ja-JP" sz="1400" kern="1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indent="127000" algn="just"/>
                      <a:r>
                        <a:rPr lang="en-US" altLang="ja-JP" sz="14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</a:t>
                      </a:r>
                      <a:r>
                        <a:rPr lang="ja-JP" altLang="ja-JP" sz="14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木村 郁実</a:t>
                      </a:r>
                      <a:r>
                        <a:rPr lang="en-US" altLang="ja-JP" sz="14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)</a:t>
                      </a:r>
                      <a:r>
                        <a:rPr lang="ja-JP" altLang="en-US" sz="14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、</a:t>
                      </a:r>
                      <a:r>
                        <a:rPr lang="ja-JP" altLang="ja-JP" sz="14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岡野 裕之</a:t>
                      </a:r>
                      <a:r>
                        <a:rPr lang="ja-JP" altLang="en-US" sz="14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、</a:t>
                      </a:r>
                      <a:r>
                        <a:rPr lang="ja-JP" altLang="ja-JP" sz="14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浜松 秀明</a:t>
                      </a:r>
                      <a:r>
                        <a:rPr lang="ja-JP" altLang="en-US" sz="14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、</a:t>
                      </a:r>
                      <a:r>
                        <a:rPr lang="ja-JP" altLang="ja-JP" sz="14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杉田 愛子</a:t>
                      </a:r>
                      <a:endParaRPr lang="ja-JP" sz="14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3488222965"/>
                  </a:ext>
                </a:extLst>
              </a:tr>
            </a:tbl>
          </a:graphicData>
        </a:graphic>
      </p:graphicFrame>
      <p:sp>
        <p:nvSpPr>
          <p:cNvPr id="6" name="スライド番号プレースホルダー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6F278D5-6CEA-47D0-B79F-B98D1774C667}" type="slidenum">
              <a:rPr lang="ja-JP" altLang="en-US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45543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762AE2-A634-41BE-95CA-2AECBD2A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491FCE-372E-4AAA-94D2-7748E3032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912AF7E-4F52-4246-BF2F-60F7FED753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2C14D-2BA7-4443-AEFA-9E5A91354BDF}" type="slidenum">
              <a:rPr lang="ja-JP" altLang="en-US" smtClean="0"/>
              <a:pPr/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0721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社馬連 広報の目的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社馬連とその活動を知ってもらう・社馬連を盛り上げる</a:t>
            </a:r>
            <a:endParaRPr lang="en-US" altLang="ja-JP" dirty="0"/>
          </a:p>
          <a:p>
            <a:pPr lvl="1" eaLnBrk="1" hangingPunct="1"/>
            <a:r>
              <a:rPr lang="ja-JP" altLang="en-US" dirty="0"/>
              <a:t>加盟団体を増やす</a:t>
            </a:r>
            <a:endParaRPr lang="en-US" altLang="ja-JP" dirty="0"/>
          </a:p>
          <a:p>
            <a:pPr lvl="1" eaLnBrk="1" hangingPunct="1"/>
            <a:r>
              <a:rPr lang="ja-JP" altLang="en-US" dirty="0"/>
              <a:t>加盟団体の部員を増やす</a:t>
            </a:r>
            <a:endParaRPr lang="en-US" altLang="ja-JP" dirty="0"/>
          </a:p>
          <a:p>
            <a:pPr lvl="1" eaLnBrk="1" hangingPunct="1"/>
            <a:r>
              <a:rPr lang="ja-JP" altLang="en-US" dirty="0"/>
              <a:t>学生・社会人と加盟団体をつなげる</a:t>
            </a:r>
            <a:endParaRPr lang="en-US" altLang="ja-JP" dirty="0"/>
          </a:p>
          <a:p>
            <a:pPr lvl="1" eaLnBrk="1" hangingPunct="1"/>
            <a:r>
              <a:rPr lang="ja-JP" altLang="en-US" dirty="0"/>
              <a:t>スポーツ馬術・馬事の普及を通じた社会貢献活動のプラットフォーム</a:t>
            </a:r>
            <a:endParaRPr lang="en-US" altLang="ja-JP" dirty="0"/>
          </a:p>
          <a:p>
            <a:pPr lvl="1" eaLnBrk="1" hangingPunct="1"/>
            <a:r>
              <a:rPr lang="en-US" altLang="ja-JP" dirty="0"/>
              <a:t>(</a:t>
            </a:r>
            <a:r>
              <a:rPr lang="ja-JP" altLang="en-US" dirty="0"/>
              <a:t>団体連絡担当が社馬連からの情報を転送してくれず、団体の部員へ情報が届かないことを避けるため</a:t>
            </a:r>
            <a:r>
              <a:rPr lang="en-US" altLang="ja-JP" dirty="0"/>
              <a:t>)</a:t>
            </a:r>
          </a:p>
          <a:p>
            <a:pPr eaLnBrk="1" hangingPunct="1"/>
            <a:r>
              <a:rPr lang="ja-JP" altLang="en-US" dirty="0"/>
              <a:t>馬・乗馬・馬術などの馬事の振興・発展</a:t>
            </a:r>
            <a:endParaRPr lang="en-US" altLang="ja-JP" dirty="0"/>
          </a:p>
          <a:p>
            <a:pPr lvl="1" eaLnBrk="1" hangingPunct="1"/>
            <a:r>
              <a:rPr lang="ja-JP" altLang="en-US" dirty="0"/>
              <a:t>知ってもらう</a:t>
            </a:r>
            <a:endParaRPr lang="en-US" altLang="ja-JP" dirty="0"/>
          </a:p>
          <a:p>
            <a:pPr lvl="1" eaLnBrk="1" hangingPunct="1"/>
            <a:r>
              <a:rPr lang="ja-JP" altLang="en-US" dirty="0"/>
              <a:t>興味を持ってもらう</a:t>
            </a:r>
            <a:endParaRPr lang="en-US" altLang="ja-JP" dirty="0"/>
          </a:p>
          <a:p>
            <a:pPr lvl="1" eaLnBrk="1" hangingPunct="1"/>
            <a:r>
              <a:rPr lang="ja-JP" altLang="en-US" dirty="0"/>
              <a:t>情報の共有</a:t>
            </a:r>
            <a:endParaRPr lang="en-US" altLang="ja-JP" dirty="0"/>
          </a:p>
          <a:p>
            <a:pPr lvl="1" eaLnBrk="1" hangingPunct="1"/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6F278D5-6CEA-47D0-B79F-B98D1774C667}" type="slidenum">
              <a:rPr lang="ja-JP" altLang="en-US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190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542A21-22E3-436F-940A-AF4058372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主な広報活動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27E487-201E-4750-B653-3060096EAF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ja-JP" altLang="en-US" dirty="0"/>
              <a:t>ネット上</a:t>
            </a:r>
            <a:endParaRPr kumimoji="1" lang="en-US" altLang="ja-JP" dirty="0"/>
          </a:p>
          <a:p>
            <a:pPr lvl="1"/>
            <a:r>
              <a:rPr lang="ja-JP" altLang="en-US" dirty="0"/>
              <a:t>社馬連ホームページ</a:t>
            </a:r>
            <a:endParaRPr lang="en-US" altLang="ja-JP" dirty="0"/>
          </a:p>
          <a:p>
            <a:pPr lvl="1"/>
            <a:r>
              <a:rPr kumimoji="1" lang="en-US" altLang="ja-JP" dirty="0"/>
              <a:t>SNS</a:t>
            </a:r>
            <a:endParaRPr lang="en-US" altLang="ja-JP" dirty="0"/>
          </a:p>
          <a:p>
            <a:pPr lvl="2"/>
            <a:r>
              <a:rPr kumimoji="1" lang="en-US" altLang="ja-JP" dirty="0"/>
              <a:t>Facebook</a:t>
            </a:r>
            <a:r>
              <a:rPr kumimoji="1" lang="ja-JP" altLang="en-US" dirty="0"/>
              <a:t>、</a:t>
            </a:r>
            <a:r>
              <a:rPr lang="en-US" altLang="ja-JP" dirty="0"/>
              <a:t>Twitter</a:t>
            </a:r>
            <a:r>
              <a:rPr lang="ja-JP" altLang="en-US" dirty="0"/>
              <a:t>、</a:t>
            </a:r>
            <a:r>
              <a:rPr kumimoji="1" lang="en-US" altLang="ja-JP" dirty="0"/>
              <a:t>Instagram</a:t>
            </a:r>
            <a:r>
              <a:rPr kumimoji="1" lang="ja-JP" altLang="en-US" dirty="0"/>
              <a:t>、</a:t>
            </a:r>
            <a:r>
              <a:rPr lang="en-US" altLang="ja-JP" dirty="0"/>
              <a:t>YouTube</a:t>
            </a:r>
            <a:r>
              <a:rPr lang="ja-JP" altLang="en-US" dirty="0"/>
              <a:t>、</a:t>
            </a:r>
            <a:r>
              <a:rPr kumimoji="1" lang="en-US" altLang="ja-JP" dirty="0"/>
              <a:t>Line</a:t>
            </a:r>
            <a:r>
              <a:rPr kumimoji="1" lang="ja-JP" altLang="en-US" dirty="0"/>
              <a:t>、</a:t>
            </a:r>
            <a:r>
              <a:rPr lang="en-US" altLang="ja-JP" dirty="0" err="1"/>
              <a:t>TikTok</a:t>
            </a:r>
            <a:endParaRPr lang="en-US" altLang="ja-JP" dirty="0"/>
          </a:p>
          <a:p>
            <a:pPr lvl="1"/>
            <a:r>
              <a:rPr lang="ja-JP" altLang="en-US" dirty="0"/>
              <a:t>その他ホームページ</a:t>
            </a:r>
            <a:endParaRPr lang="en-US" altLang="ja-JP" dirty="0"/>
          </a:p>
          <a:p>
            <a:pPr lvl="2"/>
            <a:r>
              <a:rPr lang="ja-JP" altLang="en-US" dirty="0"/>
              <a:t>日馬連、学馬連等</a:t>
            </a:r>
            <a:endParaRPr lang="en-US" altLang="ja-JP" dirty="0"/>
          </a:p>
          <a:p>
            <a:pPr lvl="1"/>
            <a:r>
              <a:rPr lang="ja-JP" altLang="en-US" dirty="0"/>
              <a:t>ニュース記事</a:t>
            </a:r>
            <a:endParaRPr lang="en-US" altLang="ja-JP" dirty="0"/>
          </a:p>
          <a:p>
            <a:r>
              <a:rPr kumimoji="1" lang="ja-JP" altLang="en-US" dirty="0"/>
              <a:t>雑誌等</a:t>
            </a:r>
            <a:endParaRPr kumimoji="1" lang="en-US" altLang="ja-JP" dirty="0"/>
          </a:p>
          <a:p>
            <a:pPr lvl="1"/>
            <a:r>
              <a:rPr lang="ja-JP" altLang="en-US" dirty="0"/>
              <a:t>馬術情報</a:t>
            </a:r>
            <a:endParaRPr lang="en-US" altLang="ja-JP" dirty="0"/>
          </a:p>
          <a:p>
            <a:pPr lvl="2"/>
            <a:r>
              <a:rPr lang="ja-JP" altLang="en-US" dirty="0"/>
              <a:t>スケジュール、瓦版</a:t>
            </a:r>
            <a:endParaRPr lang="en-US" altLang="ja-JP" dirty="0"/>
          </a:p>
          <a:p>
            <a:pPr lvl="1"/>
            <a:r>
              <a:rPr kumimoji="1" lang="ja-JP" altLang="en-US" dirty="0"/>
              <a:t>乗馬ライフ、馬ライフ、</a:t>
            </a:r>
            <a:r>
              <a:rPr kumimoji="1" lang="en-US" altLang="ja-JP" dirty="0"/>
              <a:t>Equus</a:t>
            </a:r>
          </a:p>
          <a:p>
            <a:pPr lvl="2"/>
            <a:r>
              <a:rPr lang="ja-JP" altLang="en-US" dirty="0"/>
              <a:t>スケジュール、取材記事等</a:t>
            </a: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B600EC85-6CBF-4796-9AE4-E81065CD8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57339"/>
            <a:ext cx="4316288" cy="4824412"/>
          </a:xfrm>
        </p:spPr>
        <p:txBody>
          <a:bodyPr/>
          <a:lstStyle/>
          <a:p>
            <a:r>
              <a:rPr lang="ja-JP" altLang="en-US" dirty="0"/>
              <a:t>協賛・プログラム広告等</a:t>
            </a:r>
            <a:endParaRPr lang="en-US" altLang="ja-JP" dirty="0"/>
          </a:p>
          <a:p>
            <a:pPr lvl="1"/>
            <a:r>
              <a:rPr lang="ja-JP" altLang="en-US" dirty="0"/>
              <a:t>学生馬術大会</a:t>
            </a:r>
            <a:endParaRPr lang="en-US" altLang="ja-JP" dirty="0"/>
          </a:p>
          <a:p>
            <a:pPr lvl="2"/>
            <a:r>
              <a:rPr lang="ja-JP" altLang="en-US" dirty="0"/>
              <a:t>全日本・関東・関西・六大学・東都・中四国、中部等</a:t>
            </a:r>
            <a:endParaRPr lang="en-US" altLang="ja-JP" dirty="0"/>
          </a:p>
          <a:p>
            <a:pPr lvl="1"/>
            <a:r>
              <a:rPr lang="ja-JP" altLang="en-US" dirty="0"/>
              <a:t>チラシの配布や競技中の放送も</a:t>
            </a:r>
            <a:endParaRPr lang="en-US" altLang="ja-JP" dirty="0"/>
          </a:p>
          <a:p>
            <a:r>
              <a:rPr lang="ja-JP" altLang="en-US" dirty="0"/>
              <a:t>ブース出展</a:t>
            </a:r>
            <a:endParaRPr kumimoji="1" lang="en-US" altLang="ja-JP" dirty="0"/>
          </a:p>
          <a:p>
            <a:pPr lvl="1"/>
            <a:r>
              <a:rPr lang="ja-JP" altLang="en-US" dirty="0"/>
              <a:t>学生馬術大会</a:t>
            </a:r>
            <a:endParaRPr lang="en-US" altLang="ja-JP" dirty="0"/>
          </a:p>
          <a:p>
            <a:pPr lvl="2"/>
            <a:r>
              <a:rPr lang="ja-JP" altLang="en-US" dirty="0"/>
              <a:t>全日本、</a:t>
            </a:r>
            <a:r>
              <a:rPr kumimoji="1" lang="ja-JP" altLang="en-US" dirty="0"/>
              <a:t>関東・関西・東都・六大学</a:t>
            </a:r>
            <a:endParaRPr kumimoji="1" lang="en-US" altLang="ja-JP" dirty="0"/>
          </a:p>
          <a:p>
            <a:r>
              <a:rPr kumimoji="1" lang="ja-JP" altLang="en-US" dirty="0"/>
              <a:t>その他</a:t>
            </a:r>
            <a:endParaRPr kumimoji="1" lang="en-US" altLang="ja-JP" dirty="0"/>
          </a:p>
          <a:p>
            <a:pPr lvl="1"/>
            <a:r>
              <a:rPr lang="ja-JP" altLang="en-US" dirty="0"/>
              <a:t>後援</a:t>
            </a:r>
            <a:endParaRPr lang="en-US" altLang="ja-JP" dirty="0"/>
          </a:p>
          <a:p>
            <a:pPr lvl="2"/>
            <a:r>
              <a:rPr kumimoji="1" lang="ja-JP" altLang="en-US" dirty="0"/>
              <a:t>文科省、外務省、農水省、スポーツ庁</a:t>
            </a:r>
            <a:endParaRPr kumimoji="1" lang="en-US" altLang="ja-JP" dirty="0"/>
          </a:p>
          <a:p>
            <a:pPr lvl="2"/>
            <a:r>
              <a:rPr lang="ja-JP" altLang="en-US" dirty="0"/>
              <a:t>東京都、静岡県、茨城県、栃木県</a:t>
            </a:r>
            <a:endParaRPr lang="en-US" altLang="ja-JP" dirty="0"/>
          </a:p>
          <a:p>
            <a:pPr lvl="1"/>
            <a:r>
              <a:rPr lang="ja-JP" altLang="en-US" dirty="0"/>
              <a:t>協賛</a:t>
            </a:r>
            <a:endParaRPr lang="en-US" altLang="ja-JP" dirty="0"/>
          </a:p>
          <a:p>
            <a:pPr lvl="1"/>
            <a:r>
              <a:rPr kumimoji="1" lang="ja-JP" altLang="en-US" dirty="0"/>
              <a:t>記者クラブ投げ込み</a:t>
            </a:r>
            <a:r>
              <a:rPr kumimoji="1" lang="en-US" altLang="ja-JP" dirty="0"/>
              <a:t>(?)</a:t>
            </a:r>
          </a:p>
          <a:p>
            <a:pPr lvl="1"/>
            <a:r>
              <a:rPr lang="ja-JP" altLang="en-US" dirty="0"/>
              <a:t>その他、アピールできる媒体等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3F25CD9-FF07-4EA6-B37B-37CF0BA73E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2C14D-2BA7-4443-AEFA-9E5A91354BDF}" type="slidenum">
              <a:rPr lang="ja-JP" altLang="en-US" smtClean="0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2967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ネット上の広報活動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ja-JP" altLang="en-US" sz="2000" dirty="0"/>
              <a:t>社馬連 ホームページ </a:t>
            </a:r>
            <a:r>
              <a:rPr lang="en-US" altLang="ja-JP" sz="2000" dirty="0">
                <a:hlinkClick r:id="rId3"/>
              </a:rPr>
              <a:t>https://www.jbg.jp/</a:t>
            </a:r>
            <a:r>
              <a:rPr lang="en-US" altLang="ja-JP" sz="2000" dirty="0"/>
              <a:t> </a:t>
            </a:r>
          </a:p>
          <a:p>
            <a:pPr lvl="1" eaLnBrk="1" hangingPunct="1"/>
            <a:r>
              <a:rPr lang="ja-JP" altLang="en-US" sz="1600" dirty="0"/>
              <a:t>基本的な情報やお知らせ</a:t>
            </a:r>
            <a:endParaRPr lang="en-US" altLang="ja-JP" sz="1600" dirty="0"/>
          </a:p>
          <a:p>
            <a:pPr lvl="1" eaLnBrk="1" hangingPunct="1"/>
            <a:r>
              <a:rPr lang="ja-JP" altLang="en-US" sz="1600" dirty="0"/>
              <a:t>イベントスケジュール、結果、レポート</a:t>
            </a:r>
            <a:endParaRPr lang="en-US" altLang="ja-JP" sz="1600" dirty="0"/>
          </a:p>
          <a:p>
            <a:pPr eaLnBrk="1" hangingPunct="1"/>
            <a:r>
              <a:rPr lang="ja-JP" altLang="en-US" sz="2000" dirty="0"/>
              <a:t>日馬連 ホームページ</a:t>
            </a:r>
            <a:endParaRPr lang="en-US" altLang="ja-JP" sz="2000" dirty="0"/>
          </a:p>
          <a:p>
            <a:pPr lvl="1" eaLnBrk="1" hangingPunct="1"/>
            <a:r>
              <a:rPr lang="en-US" altLang="ja-JP" sz="1600" dirty="0">
                <a:hlinkClick r:id="rId4"/>
              </a:rPr>
              <a:t>https://www.equitation-japan.com/</a:t>
            </a:r>
            <a:r>
              <a:rPr lang="ja-JP" altLang="en-US" sz="1600" dirty="0"/>
              <a:t> </a:t>
            </a:r>
            <a:endParaRPr lang="en-US" altLang="ja-JP" sz="1600" dirty="0"/>
          </a:p>
          <a:p>
            <a:pPr lvl="1" eaLnBrk="1" hangingPunct="1"/>
            <a:r>
              <a:rPr lang="ja-JP" altLang="en-US" sz="1600" dirty="0"/>
              <a:t>情報交換コーナー、大会情報、講習会情報</a:t>
            </a:r>
            <a:endParaRPr lang="en-US" altLang="ja-JP" sz="1600" dirty="0"/>
          </a:p>
          <a:p>
            <a:pPr eaLnBrk="1" hangingPunct="1"/>
            <a:r>
              <a:rPr lang="ja-JP" altLang="en-US" sz="2000" dirty="0"/>
              <a:t>協賛大会ホームページ</a:t>
            </a:r>
            <a:endParaRPr lang="en-US" altLang="ja-JP" sz="2000" dirty="0"/>
          </a:p>
          <a:p>
            <a:pPr lvl="1" eaLnBrk="1" hangingPunct="1"/>
            <a:r>
              <a:rPr lang="ja-JP" altLang="en-US" sz="1600" dirty="0"/>
              <a:t>例</a:t>
            </a:r>
            <a:r>
              <a:rPr lang="en-US" altLang="ja-JP" sz="1600" dirty="0"/>
              <a:t>)</a:t>
            </a:r>
            <a:r>
              <a:rPr lang="ja-JP" altLang="en-US" sz="1600" dirty="0"/>
              <a:t> </a:t>
            </a:r>
            <a:r>
              <a:rPr lang="en-US" altLang="ja-JP" sz="1600" dirty="0">
                <a:hlinkClick r:id="rId5"/>
              </a:rPr>
              <a:t>https://tokyo6univ.com/</a:t>
            </a:r>
            <a:r>
              <a:rPr lang="ja-JP" altLang="en-US" sz="1600" dirty="0"/>
              <a:t> </a:t>
            </a:r>
          </a:p>
        </p:txBody>
      </p:sp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4E60EAF7-0508-43C9-B205-B0607FE81C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ja-JP" sz="2000" dirty="0"/>
              <a:t>Facebook </a:t>
            </a:r>
            <a:r>
              <a:rPr lang="en-US" altLang="ja-JP" sz="2000" dirty="0">
                <a:hlinkClick r:id="rId6"/>
              </a:rPr>
              <a:t>https://jbg.jp/f</a:t>
            </a:r>
            <a:endParaRPr lang="en-US" altLang="ja-JP" sz="2000" dirty="0"/>
          </a:p>
          <a:p>
            <a:pPr lvl="1" eaLnBrk="1" hangingPunct="1"/>
            <a:r>
              <a:rPr lang="ja-JP" altLang="en-US" sz="1600" dirty="0"/>
              <a:t>ホームページ記事との連動、馬関連の情報共有など</a:t>
            </a:r>
            <a:endParaRPr lang="en-US" altLang="ja-JP" sz="1600" dirty="0"/>
          </a:p>
          <a:p>
            <a:pPr eaLnBrk="1" hangingPunct="1"/>
            <a:r>
              <a:rPr lang="en-US" altLang="ja-JP" sz="2000" dirty="0"/>
              <a:t>Twitter </a:t>
            </a:r>
            <a:r>
              <a:rPr lang="en-US" altLang="ja-JP" sz="2000" dirty="0">
                <a:hlinkClick r:id="rId7"/>
              </a:rPr>
              <a:t>https://jbg.jp/t</a:t>
            </a:r>
            <a:r>
              <a:rPr lang="en-US" altLang="ja-JP" sz="2000" dirty="0"/>
              <a:t> </a:t>
            </a:r>
          </a:p>
          <a:p>
            <a:pPr lvl="1" eaLnBrk="1" hangingPunct="1"/>
            <a:r>
              <a:rPr lang="ja-JP" altLang="en-US" sz="1600" dirty="0"/>
              <a:t>ホームページ記事との連動、馬関連の情報共有など</a:t>
            </a:r>
            <a:endParaRPr lang="en-US" altLang="ja-JP" sz="1600" dirty="0"/>
          </a:p>
          <a:p>
            <a:pPr lvl="1" eaLnBrk="1" hangingPunct="1"/>
            <a:r>
              <a:rPr lang="ja-JP" altLang="en-US" sz="1600" dirty="0"/>
              <a:t>オリンピックでフォロワーが倍増</a:t>
            </a:r>
            <a:endParaRPr lang="en-US" altLang="ja-JP" sz="1600" dirty="0"/>
          </a:p>
          <a:p>
            <a:pPr eaLnBrk="1" hangingPunct="1"/>
            <a:r>
              <a:rPr lang="en-US" altLang="ja-JP" sz="2000" dirty="0"/>
              <a:t>Instagram </a:t>
            </a:r>
            <a:r>
              <a:rPr lang="en-US" altLang="ja-JP" sz="2000" dirty="0">
                <a:hlinkClick r:id="rId8"/>
              </a:rPr>
              <a:t>https://jbg.jp/i</a:t>
            </a:r>
            <a:r>
              <a:rPr lang="en-US" altLang="ja-JP" sz="2000" dirty="0"/>
              <a:t> </a:t>
            </a:r>
          </a:p>
          <a:p>
            <a:pPr lvl="1" eaLnBrk="1" hangingPunct="1"/>
            <a:r>
              <a:rPr lang="ja-JP" altLang="en-US" sz="1600" dirty="0"/>
              <a:t>写真等</a:t>
            </a:r>
            <a:endParaRPr lang="en-US" altLang="ja-JP" sz="1600" dirty="0"/>
          </a:p>
          <a:p>
            <a:pPr eaLnBrk="1" hangingPunct="1"/>
            <a:r>
              <a:rPr lang="en-US" altLang="ja-JP" sz="2000" dirty="0"/>
              <a:t>YouTube</a:t>
            </a:r>
            <a:r>
              <a:rPr lang="ja-JP" altLang="en-US" sz="2000" dirty="0"/>
              <a:t> </a:t>
            </a:r>
            <a:r>
              <a:rPr lang="en-US" altLang="ja-JP" sz="2000" dirty="0">
                <a:hlinkClick r:id="rId9"/>
              </a:rPr>
              <a:t>https://jbg.jp/y</a:t>
            </a:r>
            <a:r>
              <a:rPr lang="en-US" altLang="ja-JP" sz="2000" dirty="0"/>
              <a:t> </a:t>
            </a:r>
          </a:p>
          <a:p>
            <a:pPr lvl="1" eaLnBrk="1" hangingPunct="1"/>
            <a:r>
              <a:rPr lang="ja-JP" altLang="en-US" sz="1600" dirty="0"/>
              <a:t>大会中継、大会動画等</a:t>
            </a:r>
            <a:endParaRPr lang="en-US" altLang="ja-JP" sz="1600" dirty="0"/>
          </a:p>
          <a:p>
            <a:pPr eaLnBrk="1" hangingPunct="1"/>
            <a:r>
              <a:rPr lang="en-US" altLang="ja-JP" sz="2000" dirty="0"/>
              <a:t>Line</a:t>
            </a:r>
            <a:r>
              <a:rPr lang="ja-JP" altLang="en-US" sz="2000" dirty="0"/>
              <a:t> </a:t>
            </a:r>
            <a:r>
              <a:rPr lang="en-US" altLang="ja-JP" sz="2000" dirty="0">
                <a:hlinkClick r:id="rId10"/>
              </a:rPr>
              <a:t>https://jbg.jp/l</a:t>
            </a:r>
            <a:r>
              <a:rPr lang="ja-JP" altLang="en-US" sz="2000" dirty="0"/>
              <a:t> </a:t>
            </a:r>
            <a:endParaRPr lang="en-US" altLang="ja-JP" sz="2000" dirty="0"/>
          </a:p>
          <a:p>
            <a:pPr eaLnBrk="1" hangingPunct="1"/>
            <a:r>
              <a:rPr lang="en-US" altLang="ja-JP" sz="2000" dirty="0" err="1"/>
              <a:t>TikTok</a:t>
            </a:r>
            <a:r>
              <a:rPr lang="ja-JP" altLang="en-US" sz="2000" dirty="0"/>
              <a:t> 未対応</a:t>
            </a:r>
            <a:endParaRPr lang="en-US" altLang="ja-JP" sz="2000" dirty="0"/>
          </a:p>
          <a:p>
            <a:endParaRPr lang="ja-JP" altLang="en-US" sz="20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6F278D5-6CEA-47D0-B79F-B98D1774C667}" type="slidenum">
              <a:rPr lang="ja-JP" altLang="en-US"/>
              <a:pPr/>
              <a:t>5</a:t>
            </a:fld>
            <a:endParaRPr lang="en-US" altLang="ja-JP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512AEA-5B19-4808-8B97-9A116DA5C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ブース出展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F109D8-E77F-4F13-9794-B76E44F4D4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ja-JP" altLang="en-US" sz="2000" dirty="0"/>
              <a:t>学生の大会でのブース出展</a:t>
            </a:r>
            <a:endParaRPr kumimoji="1" lang="en-US" altLang="ja-JP" sz="2000" dirty="0"/>
          </a:p>
          <a:p>
            <a:pPr lvl="1"/>
            <a:r>
              <a:rPr lang="ja-JP" altLang="en-US" sz="1600" dirty="0"/>
              <a:t>全日本学生</a:t>
            </a:r>
            <a:r>
              <a:rPr lang="en-US" altLang="ja-JP" sz="1600" dirty="0"/>
              <a:t>(</a:t>
            </a:r>
            <a:r>
              <a:rPr lang="ja-JP" altLang="en-US" sz="1600" dirty="0"/>
              <a:t>馬事公苑・三木・山梨</a:t>
            </a:r>
            <a:r>
              <a:rPr lang="en-US" altLang="ja-JP" sz="1600" dirty="0"/>
              <a:t>)</a:t>
            </a:r>
          </a:p>
          <a:p>
            <a:pPr lvl="1"/>
            <a:r>
              <a:rPr lang="ja-JP" altLang="en-US" sz="1600" dirty="0"/>
              <a:t>六大学・東都学生</a:t>
            </a:r>
            <a:endParaRPr lang="en-US" altLang="ja-JP" sz="1600" dirty="0"/>
          </a:p>
          <a:p>
            <a:r>
              <a:rPr lang="ja-JP" altLang="en-US" sz="2000" dirty="0"/>
              <a:t>チラシの配布</a:t>
            </a:r>
            <a:endParaRPr lang="en-US" altLang="ja-JP" sz="2000" dirty="0"/>
          </a:p>
          <a:p>
            <a:r>
              <a:rPr lang="ja-JP" altLang="en-US" sz="2000" dirty="0"/>
              <a:t>競技中の放送</a:t>
            </a:r>
            <a:endParaRPr lang="en-US" altLang="ja-JP" sz="2000" dirty="0"/>
          </a:p>
          <a:p>
            <a:r>
              <a:rPr kumimoji="1" lang="ja-JP" altLang="en-US" sz="2000" dirty="0"/>
              <a:t>学生および</a:t>
            </a:r>
            <a:r>
              <a:rPr kumimoji="1" lang="en-US" altLang="ja-JP" sz="2000" dirty="0"/>
              <a:t>OB</a:t>
            </a:r>
            <a:r>
              <a:rPr kumimoji="1" lang="ja-JP" altLang="en-US" sz="2000" dirty="0"/>
              <a:t>等に社馬連の存在を知ってもらうことが目的</a:t>
            </a:r>
            <a:endParaRPr kumimoji="1" lang="en-US" altLang="ja-JP" sz="2000" dirty="0"/>
          </a:p>
          <a:p>
            <a:endParaRPr lang="en-US" altLang="ja-JP" sz="2000" dirty="0"/>
          </a:p>
          <a:p>
            <a:r>
              <a:rPr kumimoji="1" lang="ja-JP" altLang="en-US" sz="1800" dirty="0"/>
              <a:t>今まではすべて</a:t>
            </a:r>
            <a:r>
              <a:rPr kumimoji="1" lang="en-US" altLang="ja-JP" sz="1800" dirty="0"/>
              <a:t>(</a:t>
            </a:r>
            <a:r>
              <a:rPr kumimoji="1" lang="ja-JP" altLang="en-US" sz="1800" dirty="0"/>
              <a:t>テント・チラシ・旅費・宿泊費等</a:t>
            </a:r>
            <a:r>
              <a:rPr kumimoji="1" lang="en-US" altLang="ja-JP" sz="1800" dirty="0"/>
              <a:t>)</a:t>
            </a:r>
            <a:r>
              <a:rPr kumimoji="1" lang="ja-JP" altLang="en-US" sz="1800" dirty="0"/>
              <a:t>早田の自腹でしたが、今年度から予算が付きそうなので、早田以外の方にも参加いただきたい</a:t>
            </a:r>
            <a:endParaRPr kumimoji="1" lang="en-US" altLang="ja-JP" sz="1800" dirty="0"/>
          </a:p>
          <a:p>
            <a:pPr lvl="1"/>
            <a:r>
              <a:rPr lang="ja-JP" altLang="en-US" sz="1458" dirty="0"/>
              <a:t>今年の全日本学生は三木なので関西方面の方とか</a:t>
            </a:r>
            <a:endParaRPr kumimoji="1" lang="ja-JP" altLang="en-US" sz="1458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07D36B5-6BD8-4718-B130-79A3716A8A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2B09A37-914D-4FFA-928A-14B72444A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7DC1C-84AA-46F1-957D-09E4BBD8B6F5}" type="slidenum">
              <a:rPr lang="ja-JP" altLang="en-US" smtClean="0"/>
              <a:pPr/>
              <a:t>6</a:t>
            </a:fld>
            <a:endParaRPr lang="en-US" altLang="ja-JP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3DFDD4E-4622-4CF2-AA08-AB9BBDF95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051" y="467507"/>
            <a:ext cx="3181761" cy="622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9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6E53D8-2935-4A66-AA2B-F8827E364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雑誌取材記事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03A1F4-83F0-434E-BA5D-8477232352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ja-JP" altLang="en-US" dirty="0"/>
              <a:t>馬ライフ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2021</a:t>
            </a:r>
            <a:r>
              <a:rPr kumimoji="1" lang="ja-JP" altLang="en-US" dirty="0"/>
              <a:t>年度 第</a:t>
            </a:r>
            <a:r>
              <a:rPr kumimoji="1" lang="en-US" altLang="ja-JP" dirty="0"/>
              <a:t>15</a:t>
            </a:r>
            <a:r>
              <a:rPr kumimoji="1" lang="ja-JP" altLang="en-US" dirty="0"/>
              <a:t>回 ホースフェスティバル </a:t>
            </a:r>
            <a:r>
              <a:rPr kumimoji="1" lang="en-US" altLang="ja-JP" dirty="0"/>
              <a:t>(2022</a:t>
            </a:r>
            <a:r>
              <a:rPr kumimoji="1" lang="ja-JP" altLang="en-US" dirty="0"/>
              <a:t>年</a:t>
            </a:r>
            <a:r>
              <a:rPr kumimoji="1" lang="en-US" altLang="ja-JP" dirty="0"/>
              <a:t>2</a:t>
            </a:r>
            <a:r>
              <a:rPr kumimoji="1" lang="ja-JP" altLang="en-US" dirty="0"/>
              <a:t>月号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74E18EE-E4EC-4907-B579-E5B00845C5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kumimoji="1" lang="en-US" altLang="ja-JP" dirty="0"/>
              <a:t>2021</a:t>
            </a:r>
            <a:r>
              <a:rPr kumimoji="1" lang="ja-JP" altLang="en-US" dirty="0"/>
              <a:t>年度 第</a:t>
            </a:r>
            <a:r>
              <a:rPr kumimoji="1" lang="en-US" altLang="ja-JP" dirty="0"/>
              <a:t>59</a:t>
            </a:r>
            <a:r>
              <a:rPr kumimoji="1" lang="ja-JP" altLang="en-US" dirty="0"/>
              <a:t>回 全日本実業団障害馬術大会 </a:t>
            </a:r>
            <a:r>
              <a:rPr kumimoji="1" lang="en-US" altLang="ja-JP" dirty="0"/>
              <a:t>(</a:t>
            </a:r>
            <a:r>
              <a:rPr lang="en-US" altLang="ja-JP" dirty="0"/>
              <a:t>2022</a:t>
            </a:r>
            <a:r>
              <a:rPr lang="ja-JP" altLang="en-US" dirty="0"/>
              <a:t>年</a:t>
            </a:r>
            <a:r>
              <a:rPr lang="en-US" altLang="ja-JP" dirty="0"/>
              <a:t>5</a:t>
            </a:r>
            <a:r>
              <a:rPr lang="ja-JP" altLang="en-US" dirty="0"/>
              <a:t>月号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36CDB0B-9E55-40AD-80EC-FA9DD839ED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7DC1C-84AA-46F1-957D-09E4BBD8B6F5}" type="slidenum">
              <a:rPr lang="ja-JP" altLang="en-US" smtClean="0"/>
              <a:pPr/>
              <a:t>7</a:t>
            </a:fld>
            <a:endParaRPr lang="en-US" altLang="ja-JP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659E9B2-598C-468B-9FEC-25B96004C9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5" t="18115" r="41338" b="5200"/>
          <a:stretch/>
        </p:blipFill>
        <p:spPr>
          <a:xfrm>
            <a:off x="5580112" y="2262454"/>
            <a:ext cx="2952328" cy="394423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1FB11E5-12CF-411C-9941-C106043419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38" t="17801" r="42912" b="10801"/>
          <a:stretch/>
        </p:blipFill>
        <p:spPr>
          <a:xfrm>
            <a:off x="1331640" y="2534282"/>
            <a:ext cx="259228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63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308057-1E79-4E2C-B533-F363C6B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SNS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66791AC-53F9-4E07-81EA-20CD820391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ja-JP" altLang="en-US" dirty="0"/>
              <a:t>あまり方針は明確には決まっていません。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Facebook</a:t>
            </a:r>
          </a:p>
          <a:p>
            <a:pPr lvl="1"/>
            <a:r>
              <a:rPr lang="ja-JP" altLang="en-US" dirty="0"/>
              <a:t>社馬連</a:t>
            </a:r>
            <a:r>
              <a:rPr lang="en-US" altLang="ja-JP" dirty="0"/>
              <a:t>HP</a:t>
            </a:r>
            <a:r>
              <a:rPr lang="ja-JP" altLang="en-US" dirty="0"/>
              <a:t>の更新情報</a:t>
            </a:r>
            <a:endParaRPr lang="en-US" altLang="ja-JP" dirty="0"/>
          </a:p>
          <a:p>
            <a:pPr lvl="1"/>
            <a:r>
              <a:rPr kumimoji="1" lang="ja-JP" altLang="en-US" dirty="0"/>
              <a:t>社馬連イベント開催中の情報</a:t>
            </a:r>
            <a:endParaRPr kumimoji="1" lang="en-US" altLang="ja-JP" dirty="0"/>
          </a:p>
          <a:p>
            <a:pPr lvl="1"/>
            <a:r>
              <a:rPr lang="ja-JP" altLang="en-US" dirty="0"/>
              <a:t>イベント・協議会結果</a:t>
            </a:r>
            <a:endParaRPr lang="en-US" altLang="ja-JP" dirty="0"/>
          </a:p>
          <a:p>
            <a:pPr lvl="1"/>
            <a:r>
              <a:rPr kumimoji="1" lang="ja-JP" altLang="en-US" dirty="0"/>
              <a:t>馬ネタいろいろ</a:t>
            </a:r>
            <a:endParaRPr kumimoji="1" lang="en-US" altLang="ja-JP" dirty="0"/>
          </a:p>
          <a:p>
            <a:pPr lvl="1"/>
            <a:endParaRPr lang="en-US" altLang="ja-JP" dirty="0"/>
          </a:p>
          <a:p>
            <a:r>
              <a:rPr kumimoji="1" lang="en-US" altLang="ja-JP" dirty="0"/>
              <a:t>Twitter</a:t>
            </a:r>
          </a:p>
          <a:p>
            <a:pPr lvl="1"/>
            <a:r>
              <a:rPr kumimoji="1" lang="ja-JP" altLang="en-US" dirty="0"/>
              <a:t>緩い系馬ネタ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他の競技会・イベント観戦時の説明</a:t>
            </a: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BDC8A12-867E-4D00-83E4-DFE9910F35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en-US" altLang="ja-JP" dirty="0"/>
              <a:t>Instagram</a:t>
            </a:r>
          </a:p>
          <a:p>
            <a:pPr lvl="1"/>
            <a:r>
              <a:rPr lang="ja-JP" altLang="en-US" dirty="0"/>
              <a:t>写真メイン</a:t>
            </a:r>
            <a:endParaRPr lang="en-US" altLang="ja-JP" dirty="0"/>
          </a:p>
          <a:p>
            <a:r>
              <a:rPr kumimoji="1" lang="en-US" altLang="ja-JP" dirty="0"/>
              <a:t>YouTube</a:t>
            </a:r>
          </a:p>
          <a:p>
            <a:pPr lvl="1"/>
            <a:r>
              <a:rPr kumimoji="1" lang="ja-JP" altLang="en-US" dirty="0"/>
              <a:t>イベント映像配信</a:t>
            </a:r>
            <a:endParaRPr kumimoji="1" lang="en-US" altLang="ja-JP" dirty="0"/>
          </a:p>
          <a:p>
            <a:r>
              <a:rPr lang="en-US" altLang="ja-JP" dirty="0"/>
              <a:t>Line</a:t>
            </a:r>
          </a:p>
          <a:p>
            <a:pPr lvl="1"/>
            <a:r>
              <a:rPr kumimoji="1" lang="ja-JP" altLang="en-US" dirty="0"/>
              <a:t>ほぼ未使用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イベント時の連絡用？</a:t>
            </a:r>
            <a:endParaRPr kumimoji="1" lang="en-US" altLang="ja-JP" dirty="0"/>
          </a:p>
          <a:p>
            <a:r>
              <a:rPr lang="en-US" altLang="ja-JP" dirty="0" err="1"/>
              <a:t>TikTok</a:t>
            </a:r>
            <a:endParaRPr lang="en-US" altLang="ja-JP" dirty="0"/>
          </a:p>
          <a:p>
            <a:pPr lvl="1"/>
            <a:r>
              <a:rPr kumimoji="1" lang="ja-JP" altLang="en-US" dirty="0"/>
              <a:t>用途未定、宣伝用？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0D0055-4939-49D4-B2F9-14D85BA5E5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7DC1C-84AA-46F1-957D-09E4BBD8B6F5}" type="slidenum">
              <a:rPr lang="ja-JP" altLang="en-US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9944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23F3E8-CAAD-4112-B1D4-F3891592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SNS(Twitter, Instagram, YouTube)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B4F137-B2A6-44F6-96CF-D0DCD350C4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ja-JP" dirty="0"/>
              <a:t>Twitter</a:t>
            </a:r>
          </a:p>
          <a:p>
            <a:pPr lvl="1"/>
            <a:r>
              <a:rPr kumimoji="1" lang="ja-JP" altLang="en-US" dirty="0"/>
              <a:t>社馬連アカウント </a:t>
            </a:r>
            <a:r>
              <a:rPr kumimoji="1" lang="en-US" altLang="ja-JP" dirty="0" err="1"/>
              <a:t>JBG_Shabaren</a:t>
            </a:r>
            <a:r>
              <a:rPr kumimoji="1" lang="ja-JP" altLang="en-US" dirty="0"/>
              <a:t> があります</a:t>
            </a:r>
            <a:endParaRPr kumimoji="1" lang="en-US" altLang="ja-JP" dirty="0"/>
          </a:p>
          <a:p>
            <a:pPr lvl="1"/>
            <a:r>
              <a:rPr lang="ja-JP" altLang="en-US" dirty="0"/>
              <a:t>公式アプリ等でほかのアカウントと切り替えて使えます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r>
              <a:rPr kumimoji="1" lang="ja-JP" altLang="en-US" dirty="0"/>
              <a:t>キャロットステークス用アカウント </a:t>
            </a:r>
            <a:r>
              <a:rPr kumimoji="1" lang="en-US" altLang="ja-JP" dirty="0" err="1"/>
              <a:t>CarrotStakes</a:t>
            </a:r>
            <a:r>
              <a:rPr kumimoji="1" lang="en-US" altLang="ja-JP" dirty="0"/>
              <a:t> </a:t>
            </a:r>
            <a:r>
              <a:rPr kumimoji="1" lang="ja-JP" altLang="en-US" dirty="0"/>
              <a:t>もあります</a:t>
            </a:r>
            <a:r>
              <a:rPr kumimoji="1" lang="en-US" altLang="ja-JP" dirty="0"/>
              <a:t>(</a:t>
            </a:r>
            <a:r>
              <a:rPr kumimoji="1" lang="ja-JP" altLang="en-US" dirty="0"/>
              <a:t>未使用</a:t>
            </a:r>
            <a:r>
              <a:rPr kumimoji="1" lang="en-US" altLang="ja-JP" dirty="0"/>
              <a:t>)</a:t>
            </a:r>
          </a:p>
          <a:p>
            <a:pPr lvl="1"/>
            <a:endParaRPr lang="en-US" altLang="ja-JP" dirty="0"/>
          </a:p>
          <a:p>
            <a:r>
              <a:rPr kumimoji="1" lang="en-US" altLang="ja-JP" dirty="0"/>
              <a:t>Instagram</a:t>
            </a:r>
          </a:p>
          <a:p>
            <a:pPr lvl="1"/>
            <a:r>
              <a:rPr lang="ja-JP" altLang="en-US" dirty="0"/>
              <a:t>社馬連アカウント </a:t>
            </a:r>
            <a:r>
              <a:rPr lang="en-US" altLang="ja-JP" dirty="0" err="1"/>
              <a:t>JBG_Shabaren</a:t>
            </a:r>
            <a:r>
              <a:rPr lang="ja-JP" altLang="en-US" dirty="0"/>
              <a:t>があります</a:t>
            </a:r>
            <a:endParaRPr lang="en-US" altLang="ja-JP" dirty="0"/>
          </a:p>
          <a:p>
            <a:pPr lvl="1"/>
            <a:r>
              <a:rPr lang="ja-JP" altLang="en-US" dirty="0"/>
              <a:t>公式アプリ等でほかのアカウントと切り替えて使えます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8653B2A-A01C-414A-BB75-4F1F3F2C82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en-US" altLang="ja-JP" dirty="0"/>
              <a:t>YouTube</a:t>
            </a:r>
          </a:p>
          <a:p>
            <a:pPr lvl="1"/>
            <a:r>
              <a:rPr kumimoji="1" lang="ja-JP" altLang="en-US" dirty="0"/>
              <a:t>社馬連</a:t>
            </a:r>
            <a:r>
              <a:rPr kumimoji="1" lang="en-US" altLang="ja-JP" dirty="0"/>
              <a:t>(</a:t>
            </a:r>
            <a:r>
              <a:rPr kumimoji="1" lang="ja-JP" altLang="en-US" dirty="0"/>
              <a:t>ブランド</a:t>
            </a:r>
            <a:r>
              <a:rPr kumimoji="1" lang="en-US" altLang="ja-JP" dirty="0"/>
              <a:t>)</a:t>
            </a:r>
            <a:r>
              <a:rPr kumimoji="1" lang="ja-JP" altLang="en-US" dirty="0"/>
              <a:t>アカウント </a:t>
            </a:r>
            <a:r>
              <a:rPr kumimoji="1" lang="en-US" altLang="ja-JP" dirty="0">
                <a:hlinkClick r:id="rId2"/>
              </a:rPr>
              <a:t>google@jbg.jp</a:t>
            </a:r>
            <a:r>
              <a:rPr kumimoji="1" lang="ja-JP" altLang="en-US" dirty="0"/>
              <a:t> があります</a:t>
            </a:r>
            <a:endParaRPr kumimoji="1" lang="en-US" altLang="ja-JP" dirty="0"/>
          </a:p>
          <a:p>
            <a:pPr lvl="1"/>
            <a:r>
              <a:rPr lang="ja-JP" altLang="en-US" dirty="0"/>
              <a:t>直接ログインできることもできますが、次のページの方法を使ってください。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r>
              <a:rPr lang="en-US" altLang="ja-JP" dirty="0" err="1"/>
              <a:t>TikTok</a:t>
            </a:r>
            <a:endParaRPr lang="en-US" altLang="ja-JP" dirty="0"/>
          </a:p>
          <a:p>
            <a:pPr lvl="1"/>
            <a:r>
              <a:rPr kumimoji="1" lang="ja-JP" altLang="en-US" dirty="0"/>
              <a:t>これから対応予定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6441217-0335-4955-B339-CFFF6E8C56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7DC1C-84AA-46F1-957D-09E4BBD8B6F5}" type="slidenum">
              <a:rPr lang="ja-JP" altLang="en-US" smtClean="0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1979186"/>
      </p:ext>
    </p:extLst>
  </p:cSld>
  <p:clrMapOvr>
    <a:masterClrMapping/>
  </p:clrMapOvr>
</p:sld>
</file>

<file path=ppt/theme/theme1.xml><?xml version="1.0" encoding="utf-8"?>
<a:theme xmlns:a="http://schemas.openxmlformats.org/drawingml/2006/main" name="社馬連テンプレ">
  <a:themeElements>
    <a:clrScheme name="社馬連テンプレ 15">
      <a:dk1>
        <a:srgbClr val="000000"/>
      </a:dk1>
      <a:lt1>
        <a:srgbClr val="FFFFFF"/>
      </a:lt1>
      <a:dk2>
        <a:srgbClr val="000099"/>
      </a:dk2>
      <a:lt2>
        <a:srgbClr val="000000"/>
      </a:lt2>
      <a:accent1>
        <a:srgbClr val="66FF66"/>
      </a:accent1>
      <a:accent2>
        <a:srgbClr val="FFCF01"/>
      </a:accent2>
      <a:accent3>
        <a:srgbClr val="FFFFFF"/>
      </a:accent3>
      <a:accent4>
        <a:srgbClr val="000000"/>
      </a:accent4>
      <a:accent5>
        <a:srgbClr val="B8FFB8"/>
      </a:accent5>
      <a:accent6>
        <a:srgbClr val="E7BB01"/>
      </a:accent6>
      <a:hlink>
        <a:srgbClr val="FF0000"/>
      </a:hlink>
      <a:folHlink>
        <a:srgbClr val="0000CC"/>
      </a:folHlink>
    </a:clrScheme>
    <a:fontScheme name="社馬連テンプレ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社馬連テンプ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社馬連テンプ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社馬連テンプ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社馬連テンプ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社馬連テンプ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社馬連テンプ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社馬連テンプ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社馬連テンプ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社馬連テンプ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社馬連テンプ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社馬連テンプ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社馬連テンプ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社馬連テンプレ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社馬連テンプレ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FF66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B8FFB8"/>
        </a:accent5>
        <a:accent6>
          <a:srgbClr val="E7BB01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社馬連テンプレ 15">
        <a:dk1>
          <a:srgbClr val="000000"/>
        </a:dk1>
        <a:lt1>
          <a:srgbClr val="FFFFFF"/>
        </a:lt1>
        <a:dk2>
          <a:srgbClr val="000099"/>
        </a:dk2>
        <a:lt2>
          <a:srgbClr val="000000"/>
        </a:lt2>
        <a:accent1>
          <a:srgbClr val="66FF66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B8FFB8"/>
        </a:accent5>
        <a:accent6>
          <a:srgbClr val="E7BB01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日本社会人団体馬術連盟 テンプレートA4-20131111.pot [互換モード]" id="{3D6E5AF3-39AE-4B80-B8DA-04FEF04DE5FB}" vid="{82392AEF-4142-4C73-80D4-5D5D6F91A4F2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日本社会人団体馬術連盟 テンプレートA4-20131111</Template>
  <TotalTime>7181</TotalTime>
  <Words>1828</Words>
  <Application>Microsoft Office PowerPoint</Application>
  <PresentationFormat>画面に合わせる (4:3)</PresentationFormat>
  <Paragraphs>419</Paragraphs>
  <Slides>20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6" baseType="lpstr">
      <vt:lpstr>Arial</vt:lpstr>
      <vt:lpstr>Century</vt:lpstr>
      <vt:lpstr>Tahoma</vt:lpstr>
      <vt:lpstr>Times New Roman</vt:lpstr>
      <vt:lpstr>Wingdings</vt:lpstr>
      <vt:lpstr>社馬連テンプレ</vt:lpstr>
      <vt:lpstr>広報委員会</vt:lpstr>
      <vt:lpstr>広報委員会 メンバー</vt:lpstr>
      <vt:lpstr>社馬連 広報の目的</vt:lpstr>
      <vt:lpstr>主な広報活動</vt:lpstr>
      <vt:lpstr>ネット上の広報活動</vt:lpstr>
      <vt:lpstr>ブース出展</vt:lpstr>
      <vt:lpstr>雑誌取材記事</vt:lpstr>
      <vt:lpstr>SNS</vt:lpstr>
      <vt:lpstr>SNS(Twitter, Instagram, YouTube)</vt:lpstr>
      <vt:lpstr>社馬連Facebookページ, 社馬連 Line 公式アカウント、社馬連YouTubeブランドアカウントへの登録</vt:lpstr>
      <vt:lpstr>アカウント情報</vt:lpstr>
      <vt:lpstr>社馬連HP ホームページへのアクセス解析など</vt:lpstr>
      <vt:lpstr>その他</vt:lpstr>
      <vt:lpstr>Appendix</vt:lpstr>
      <vt:lpstr>担当</vt:lpstr>
      <vt:lpstr>注意</vt:lpstr>
      <vt:lpstr>投稿</vt:lpstr>
      <vt:lpstr>メッセージ</vt:lpstr>
      <vt:lpstr>炎上対策</vt:lpstr>
      <vt:lpstr>PowerPoint プレゼンテーション</vt:lpstr>
    </vt:vector>
  </TitlesOfParts>
  <Company>日本社会人団体馬術連盟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広報活動</dc:title>
  <dc:creator>日本社会人団体馬術連盟</dc:creator>
  <cp:lastModifiedBy>Yukihiko Sohda</cp:lastModifiedBy>
  <cp:revision>383</cp:revision>
  <dcterms:created xsi:type="dcterms:W3CDTF">1601-01-01T00:00:00Z</dcterms:created>
  <dcterms:modified xsi:type="dcterms:W3CDTF">2022-04-14T07:25:42Z</dcterms:modified>
</cp:coreProperties>
</file>